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7"/>
  </p:notesMasterIdLst>
  <p:sldIdLst>
    <p:sldId id="256" r:id="rId2"/>
    <p:sldId id="294" r:id="rId3"/>
    <p:sldId id="295" r:id="rId4"/>
    <p:sldId id="298" r:id="rId5"/>
    <p:sldId id="285" r:id="rId6"/>
    <p:sldId id="310" r:id="rId7"/>
    <p:sldId id="311" r:id="rId8"/>
    <p:sldId id="312" r:id="rId9"/>
    <p:sldId id="313" r:id="rId10"/>
    <p:sldId id="314" r:id="rId11"/>
    <p:sldId id="315" r:id="rId12"/>
    <p:sldId id="309" r:id="rId13"/>
    <p:sldId id="316" r:id="rId14"/>
    <p:sldId id="303" r:id="rId15"/>
    <p:sldId id="284" r:id="rId16"/>
  </p:sldIdLst>
  <p:sldSz cx="9144000" cy="6858000" type="screen4x3"/>
  <p:notesSz cx="7099300" cy="102346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4">
          <p15:clr>
            <a:srgbClr val="A4A3A4"/>
          </p15:clr>
        </p15:guide>
        <p15:guide id="2" pos="2236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376" autoAdjust="0"/>
    <p:restoredTop sz="85072" autoAdjust="0"/>
  </p:normalViewPr>
  <p:slideViewPr>
    <p:cSldViewPr>
      <p:cViewPr varScale="1">
        <p:scale>
          <a:sx n="59" d="100"/>
          <a:sy n="59" d="100"/>
        </p:scale>
        <p:origin x="1296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7" d="100"/>
          <a:sy n="87" d="100"/>
        </p:scale>
        <p:origin x="-3672" y="-96"/>
      </p:cViewPr>
      <p:guideLst>
        <p:guide orient="horz" pos="3224"/>
        <p:guide pos="2236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C98EA0A8-A6B3-4B80-8E51-D2C1791A1B02}" type="datetimeFigureOut">
              <a:rPr lang="en-US" smtClean="0"/>
              <a:pPr/>
              <a:t>5/2/2016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</p:spPr>
        <p:txBody>
          <a:bodyPr vert="horz" lIns="99048" tIns="49524" rIns="99048" bIns="49524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9EC6E038-9667-45EB-B0BA-EE59CA06C00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52315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C6E038-9667-45EB-B0BA-EE59CA06C00F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05009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4" name="Picture 6" descr="http://farm3.staticflickr.com/2584/4044330746_bdd7399b5b_b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128448"/>
            <a:ext cx="9144000" cy="27432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219200"/>
            <a:ext cx="7772400" cy="1470025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 algn="ctr">
              <a:defRPr b="1">
                <a:solidFill>
                  <a:srgbClr val="7030A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pic>
        <p:nvPicPr>
          <p:cNvPr id="22" name="Picture 2" descr="http://aesir-interactive.de/skins/ai_custom/rsc/img/projects/scchess/TUM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6485" y="152400"/>
            <a:ext cx="2209800" cy="714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1" descr="https://www6.in.tum.de/pub/Internal/Logo/knoll-blue-r1l-en-300dpi.png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76200" y="-152400"/>
            <a:ext cx="4625818" cy="1262055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tum_but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0" y="6324600"/>
            <a:ext cx="9144000" cy="533400"/>
          </a:xfrm>
          <a:prstGeom prst="rect">
            <a:avLst/>
          </a:prstGeom>
        </p:spPr>
      </p:pic>
      <p:sp>
        <p:nvSpPr>
          <p:cNvPr id="13" name="Rectangle 52"/>
          <p:cNvSpPr>
            <a:spLocks noChangeArrowheads="1"/>
          </p:cNvSpPr>
          <p:nvPr userDrawn="1">
            <p:custDataLst>
              <p:tags r:id="rId1"/>
            </p:custDataLst>
          </p:nvPr>
        </p:nvSpPr>
        <p:spPr bwMode="auto">
          <a:xfrm>
            <a:off x="0" y="228600"/>
            <a:ext cx="9144000" cy="914400"/>
          </a:xfrm>
          <a:prstGeom prst="rect">
            <a:avLst/>
          </a:prstGeom>
          <a:solidFill>
            <a:srgbClr val="DEDEDE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de-DE" dirty="0">
              <a:latin typeface="+mn-lt"/>
              <a:ea typeface="+mn-ea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029200"/>
          </a:xfrm>
          <a:prstGeom prst="rect">
            <a:avLst/>
          </a:prstGeom>
        </p:spPr>
        <p:txBody>
          <a:bodyPr/>
          <a:lstStyle>
            <a:lvl1pPr>
              <a:buFont typeface="Wingdings" pitchFamily="2" charset="2"/>
              <a:buChar char="§"/>
              <a:defRPr/>
            </a:lvl1pPr>
            <a:lvl2pPr>
              <a:buFont typeface="Courier New" pitchFamily="49" charset="0"/>
              <a:buChar char="o"/>
              <a:defRPr/>
            </a:lvl2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90600" y="6416675"/>
            <a:ext cx="1981200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algn="ctr"/>
            <a:fld id="{04D96F5B-854F-438F-9A1E-A7BDCD1E2656}" type="datetime1">
              <a:rPr lang="en-US" smtClean="0"/>
              <a:pPr algn="ctr"/>
              <a:t>5/2/2016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172200" y="6416675"/>
            <a:ext cx="1828800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algn="ctr"/>
            <a:fld id="{B6F15528-21DE-4FAA-801E-634DDDAF4B2B}" type="slidenum">
              <a:rPr lang="en-US" smtClean="0"/>
              <a:pPr algn="ctr"/>
              <a:t>‹#›</a:t>
            </a:fld>
            <a:endParaRPr lang="en-US" dirty="0"/>
          </a:p>
        </p:txBody>
      </p:sp>
      <p:pic>
        <p:nvPicPr>
          <p:cNvPr id="7" name="Picture 7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101860" y="6296610"/>
            <a:ext cx="813540" cy="561390"/>
          </a:xfrm>
          <a:prstGeom prst="rect">
            <a:avLst/>
          </a:prstGeom>
          <a:noFill/>
        </p:spPr>
      </p:pic>
      <p:pic>
        <p:nvPicPr>
          <p:cNvPr id="8" name="Picture 8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2400" y="6324600"/>
            <a:ext cx="5334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Title Placeholder 1"/>
          <p:cNvSpPr>
            <a:spLocks noGrp="1"/>
          </p:cNvSpPr>
          <p:nvPr userDrawn="1">
            <p:ph type="title"/>
          </p:nvPr>
        </p:nvSpPr>
        <p:spPr>
          <a:xfrm>
            <a:off x="457200" y="381000"/>
            <a:ext cx="82296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3800" b="1">
                <a:solidFill>
                  <a:srgbClr val="7030A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pic>
        <p:nvPicPr>
          <p:cNvPr id="10" name="Picture 9" descr="tum_top_1.png"/>
          <p:cNvPicPr>
            <a:picLocks noChangeAspect="1"/>
          </p:cNvPicPr>
          <p:nvPr userDrawn="1"/>
        </p:nvPicPr>
        <p:blipFill>
          <a:blip r:embed="rId6" cstate="print"/>
          <a:stretch>
            <a:fillRect/>
          </a:stretch>
        </p:blipFill>
        <p:spPr>
          <a:xfrm>
            <a:off x="0" y="0"/>
            <a:ext cx="9144000" cy="387349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2459394-D483-4A2B-9C82-392E9346CE41}" type="datetime1">
              <a:rPr lang="en-US" smtClean="0"/>
              <a:pPr/>
              <a:t>5/2/2016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52"/>
          <p:cNvSpPr>
            <a:spLocks noChangeArrowheads="1"/>
          </p:cNvSpPr>
          <p:nvPr userDrawn="1">
            <p:custDataLst>
              <p:tags r:id="rId1"/>
            </p:custDataLst>
          </p:nvPr>
        </p:nvSpPr>
        <p:spPr bwMode="auto">
          <a:xfrm>
            <a:off x="0" y="228600"/>
            <a:ext cx="9144000" cy="914400"/>
          </a:xfrm>
          <a:prstGeom prst="rect">
            <a:avLst/>
          </a:prstGeom>
          <a:solidFill>
            <a:srgbClr val="DEDEDE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de-DE" dirty="0">
              <a:latin typeface="+mn-lt"/>
              <a:ea typeface="+mn-ea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19200"/>
            <a:ext cx="4038600" cy="4906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19200"/>
            <a:ext cx="4038600" cy="4906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F6DF9CD-1A54-4CE0-8046-53A493BD6EBA}" type="datetime1">
              <a:rPr lang="en-US" smtClean="0"/>
              <a:pPr/>
              <a:t>5/2/2016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Kai.Huang@tum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Picture 7" descr="tum_but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0" y="6324600"/>
            <a:ext cx="9144000" cy="533400"/>
          </a:xfrm>
          <a:prstGeom prst="rect">
            <a:avLst/>
          </a:prstGeom>
        </p:spPr>
      </p:pic>
      <p:pic>
        <p:nvPicPr>
          <p:cNvPr id="9" name="Picture 7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101860" y="6296610"/>
            <a:ext cx="813540" cy="561390"/>
          </a:xfrm>
          <a:prstGeom prst="rect">
            <a:avLst/>
          </a:prstGeom>
          <a:noFill/>
        </p:spPr>
      </p:pic>
      <p:pic>
        <p:nvPicPr>
          <p:cNvPr id="10" name="Picture 8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2400" y="6324600"/>
            <a:ext cx="5334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10" descr="tum_top_1.png"/>
          <p:cNvPicPr>
            <a:picLocks noChangeAspect="1"/>
          </p:cNvPicPr>
          <p:nvPr userDrawn="1"/>
        </p:nvPicPr>
        <p:blipFill>
          <a:blip r:embed="rId6" cstate="print"/>
          <a:stretch>
            <a:fillRect/>
          </a:stretch>
        </p:blipFill>
        <p:spPr>
          <a:xfrm>
            <a:off x="0" y="0"/>
            <a:ext cx="9144000" cy="380999"/>
          </a:xfrm>
          <a:prstGeom prst="rect">
            <a:avLst/>
          </a:prstGeom>
        </p:spPr>
      </p:pic>
      <p:sp>
        <p:nvSpPr>
          <p:cNvPr id="12" name="Title Placeholder 1"/>
          <p:cNvSpPr txBox="1">
            <a:spLocks/>
          </p:cNvSpPr>
          <p:nvPr userDrawn="1"/>
        </p:nvSpPr>
        <p:spPr>
          <a:xfrm>
            <a:off x="457200" y="381000"/>
            <a:ext cx="82296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3800" b="1">
                <a:solidFill>
                  <a:srgbClr val="7030A0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800" b="1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6" name="Title 15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762000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3800" b="1">
                <a:solidFill>
                  <a:srgbClr val="7030A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52"/>
          <p:cNvSpPr>
            <a:spLocks noChangeArrowheads="1"/>
          </p:cNvSpPr>
          <p:nvPr userDrawn="1">
            <p:custDataLst>
              <p:tags r:id="rId1"/>
            </p:custDataLst>
          </p:nvPr>
        </p:nvSpPr>
        <p:spPr bwMode="auto">
          <a:xfrm>
            <a:off x="0" y="228600"/>
            <a:ext cx="9144000" cy="914400"/>
          </a:xfrm>
          <a:prstGeom prst="rect">
            <a:avLst/>
          </a:prstGeom>
          <a:solidFill>
            <a:srgbClr val="DEDEDE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de-DE" dirty="0">
              <a:latin typeface="+mn-lt"/>
              <a:ea typeface="+mn-ea"/>
            </a:endParaRPr>
          </a:p>
        </p:txBody>
      </p:sp>
      <p:pic>
        <p:nvPicPr>
          <p:cNvPr id="11" name="Picture 10" descr="tum_but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0" y="6324600"/>
            <a:ext cx="9144000" cy="533400"/>
          </a:xfrm>
          <a:prstGeom prst="rect">
            <a:avLst/>
          </a:prstGeom>
        </p:spPr>
      </p:pic>
      <p:pic>
        <p:nvPicPr>
          <p:cNvPr id="12" name="Picture 7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101860" y="6296610"/>
            <a:ext cx="813540" cy="561390"/>
          </a:xfrm>
          <a:prstGeom prst="rect">
            <a:avLst/>
          </a:prstGeom>
          <a:noFill/>
        </p:spPr>
      </p:pic>
      <p:pic>
        <p:nvPicPr>
          <p:cNvPr id="13" name="Picture 8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2400" y="6324600"/>
            <a:ext cx="5334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13" descr="tum_top_1.png"/>
          <p:cNvPicPr>
            <a:picLocks noChangeAspect="1"/>
          </p:cNvPicPr>
          <p:nvPr userDrawn="1"/>
        </p:nvPicPr>
        <p:blipFill>
          <a:blip r:embed="rId6" cstate="print"/>
          <a:stretch>
            <a:fillRect/>
          </a:stretch>
        </p:blipFill>
        <p:spPr>
          <a:xfrm>
            <a:off x="0" y="0"/>
            <a:ext cx="9144000" cy="3809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762000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3800" b="1">
                <a:solidFill>
                  <a:srgbClr val="7030A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4040188" cy="63976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981200"/>
            <a:ext cx="4040188" cy="414496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219200"/>
            <a:ext cx="4041775" cy="639762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981200"/>
            <a:ext cx="4041775" cy="414496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84E28CFE-C312-41AC-8486-44B0F0CF9E2C}" type="datetime1">
              <a:rPr lang="en-US" smtClean="0"/>
              <a:pPr/>
              <a:t>5/2/2016</a:t>
            </a:fld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algn="ctr"/>
            <a:fld id="{B6F15528-21DE-4FAA-801E-634DDDAF4B2B}" type="slidenum">
              <a:rPr lang="en-US" smtClean="0"/>
              <a:pPr algn="ctr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762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BF8AA19-4C96-470D-8883-51962896AF95}" type="datetime1">
              <a:rPr lang="en-US" smtClean="0"/>
              <a:pPr/>
              <a:t>5/2/2016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495267B-2748-4AF0-B3C8-7FE373CF37C8}" type="datetime1">
              <a:rPr lang="en-US" smtClean="0"/>
              <a:pPr/>
              <a:t>5/2/2016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0FBFA45-36AD-4652-8EA1-4975A5A4D76E}" type="datetime1">
              <a:rPr lang="en-US" smtClean="0"/>
              <a:pPr/>
              <a:t>5/2/2016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70D80DB-C2C7-443A-915C-2CC17F74EB69}" type="datetime1">
              <a:rPr lang="en-US" smtClean="0"/>
              <a:pPr/>
              <a:t>5/2/2016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762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D8C85A1-7B3D-48A6-BF42-6702326C8110}" type="datetime1">
              <a:rPr lang="en-US" smtClean="0"/>
              <a:pPr/>
              <a:t>5/2/2016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A3A6DB5-2F5F-4203-8D20-DC71001BBF0E}" type="datetime1">
              <a:rPr lang="en-US" smtClean="0"/>
              <a:pPr/>
              <a:t>5/2/2016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659940-93DF-4098-8CBF-B4A40836582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48358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/>
  <p:txStyles>
    <p:titleStyle>
      <a:lvl1pPr algn="l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4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14.w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14.w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14.w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14.w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w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-228600" y="1447800"/>
            <a:ext cx="9525000" cy="2133600"/>
          </a:xfrm>
        </p:spPr>
        <p:txBody>
          <a:bodyPr/>
          <a:lstStyle/>
          <a:p>
            <a:r>
              <a:rPr lang="en-US" sz="3600" dirty="0" smtClean="0"/>
              <a:t>Introduction to H-Bridge</a:t>
            </a:r>
            <a:endParaRPr lang="en-US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4724400"/>
            <a:ext cx="8229600" cy="1524000"/>
          </a:xfrm>
        </p:spPr>
        <p:txBody>
          <a:bodyPr/>
          <a:lstStyle/>
          <a:p>
            <a:r>
              <a:rPr lang="en-US" dirty="0" smtClean="0"/>
              <a:t>If you want to change the direction of the rotation, change the direction of current flow</a:t>
            </a:r>
            <a:endParaRPr lang="de-DE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ctr"/>
            <a:fld id="{04D96F5B-854F-438F-9A1E-A7BDCD1E2656}" type="datetime1">
              <a:rPr lang="en-US" smtClean="0"/>
              <a:pPr algn="ctr"/>
              <a:t>5/2/2016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B6F15528-21DE-4FAA-801E-634DDDAF4B2B}" type="slidenum">
              <a:rPr lang="en-US" smtClean="0"/>
              <a:pPr algn="ctr"/>
              <a:t>2</a:t>
            </a:fld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does a motor turn?</a:t>
            </a:r>
            <a:endParaRPr lang="de-DE" dirty="0"/>
          </a:p>
        </p:txBody>
      </p:sp>
      <p:pic>
        <p:nvPicPr>
          <p:cNvPr id="1026" name="Picture 2" descr="C:\Projects\TU9\lectures\Practikum\presentations\fig\coil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1905000"/>
            <a:ext cx="2409709" cy="501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" name="Straight Connector 7"/>
          <p:cNvCxnSpPr/>
          <p:nvPr/>
        </p:nvCxnSpPr>
        <p:spPr>
          <a:xfrm flipH="1">
            <a:off x="1626327" y="2218509"/>
            <a:ext cx="12954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H="1">
            <a:off x="5266509" y="2218509"/>
            <a:ext cx="12954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Oval 8"/>
          <p:cNvSpPr/>
          <p:nvPr/>
        </p:nvSpPr>
        <p:spPr>
          <a:xfrm>
            <a:off x="1524000" y="2103571"/>
            <a:ext cx="228600" cy="2063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Oval 15"/>
          <p:cNvSpPr/>
          <p:nvPr/>
        </p:nvSpPr>
        <p:spPr>
          <a:xfrm>
            <a:off x="6447609" y="2115321"/>
            <a:ext cx="228600" cy="2063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5" name="Rectangle 14"/>
          <p:cNvSpPr/>
          <p:nvPr/>
        </p:nvSpPr>
        <p:spPr>
          <a:xfrm>
            <a:off x="902427" y="1646371"/>
            <a:ext cx="1447800" cy="457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5 V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5867400" y="1644645"/>
            <a:ext cx="1447800" cy="457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solidFill>
                  <a:schemeClr val="tx1"/>
                </a:solidFill>
              </a:rPr>
              <a:t>gnd</a:t>
            </a:r>
            <a:endParaRPr lang="de-DE" dirty="0">
              <a:solidFill>
                <a:schemeClr val="tx1"/>
              </a:solidFill>
            </a:endParaRPr>
          </a:p>
        </p:txBody>
      </p:sp>
      <p:cxnSp>
        <p:nvCxnSpPr>
          <p:cNvPr id="19" name="Straight Arrow Connector 18"/>
          <p:cNvCxnSpPr/>
          <p:nvPr/>
        </p:nvCxnSpPr>
        <p:spPr>
          <a:xfrm>
            <a:off x="3276600" y="2435780"/>
            <a:ext cx="1447800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20"/>
          <p:cNvSpPr/>
          <p:nvPr/>
        </p:nvSpPr>
        <p:spPr>
          <a:xfrm>
            <a:off x="3276600" y="2338254"/>
            <a:ext cx="1447800" cy="457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schemeClr val="tx1"/>
                </a:solidFill>
              </a:rPr>
              <a:t>i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20" name="Curved Down Arrow 19"/>
          <p:cNvSpPr/>
          <p:nvPr/>
        </p:nvSpPr>
        <p:spPr>
          <a:xfrm>
            <a:off x="3638550" y="1295400"/>
            <a:ext cx="723900" cy="503371"/>
          </a:xfrm>
          <a:prstGeom prst="curvedDown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pic>
        <p:nvPicPr>
          <p:cNvPr id="23" name="Picture 2" descr="C:\Projects\TU9\lectures\Practikum\presentations\fig\coil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7573" y="3549645"/>
            <a:ext cx="2409709" cy="501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4" name="Straight Connector 23"/>
          <p:cNvCxnSpPr/>
          <p:nvPr/>
        </p:nvCxnSpPr>
        <p:spPr>
          <a:xfrm flipH="1">
            <a:off x="1638300" y="3863154"/>
            <a:ext cx="12954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flipH="1">
            <a:off x="5278482" y="3863154"/>
            <a:ext cx="12954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Oval 25"/>
          <p:cNvSpPr/>
          <p:nvPr/>
        </p:nvSpPr>
        <p:spPr>
          <a:xfrm>
            <a:off x="1535973" y="3748216"/>
            <a:ext cx="228600" cy="2063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7" name="Oval 26"/>
          <p:cNvSpPr/>
          <p:nvPr/>
        </p:nvSpPr>
        <p:spPr>
          <a:xfrm>
            <a:off x="6459582" y="3759966"/>
            <a:ext cx="228600" cy="2063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8" name="Rectangle 27"/>
          <p:cNvSpPr/>
          <p:nvPr/>
        </p:nvSpPr>
        <p:spPr>
          <a:xfrm>
            <a:off x="914400" y="3291016"/>
            <a:ext cx="1447800" cy="457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solidFill>
                  <a:schemeClr val="tx1"/>
                </a:solidFill>
              </a:rPr>
              <a:t>gnd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5879373" y="3289290"/>
            <a:ext cx="1447800" cy="457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5 V</a:t>
            </a:r>
            <a:endParaRPr lang="de-DE" dirty="0">
              <a:solidFill>
                <a:schemeClr val="tx1"/>
              </a:solidFill>
            </a:endParaRPr>
          </a:p>
        </p:txBody>
      </p:sp>
      <p:cxnSp>
        <p:nvCxnSpPr>
          <p:cNvPr id="30" name="Straight Arrow Connector 29"/>
          <p:cNvCxnSpPr/>
          <p:nvPr/>
        </p:nvCxnSpPr>
        <p:spPr>
          <a:xfrm>
            <a:off x="3288573" y="4235445"/>
            <a:ext cx="1447800" cy="0"/>
          </a:xfrm>
          <a:prstGeom prst="straightConnector1">
            <a:avLst/>
          </a:prstGeom>
          <a:ln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ectangle 31"/>
          <p:cNvSpPr/>
          <p:nvPr/>
        </p:nvSpPr>
        <p:spPr>
          <a:xfrm>
            <a:off x="3276600" y="4159245"/>
            <a:ext cx="1447800" cy="457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schemeClr val="tx1"/>
                </a:solidFill>
              </a:rPr>
              <a:t>i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22" name="Curved Up Arrow 21"/>
          <p:cNvSpPr/>
          <p:nvPr/>
        </p:nvSpPr>
        <p:spPr>
          <a:xfrm>
            <a:off x="3657600" y="3048000"/>
            <a:ext cx="685800" cy="425445"/>
          </a:xfrm>
          <a:prstGeom prst="curvedUp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0229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199" y="4038600"/>
            <a:ext cx="8486775" cy="2209800"/>
          </a:xfrm>
        </p:spPr>
        <p:txBody>
          <a:bodyPr/>
          <a:lstStyle/>
          <a:p>
            <a:r>
              <a:rPr lang="en-US" dirty="0" smtClean="0"/>
              <a:t>Your </a:t>
            </a:r>
            <a:r>
              <a:rPr lang="en-US" dirty="0" err="1" smtClean="0"/>
              <a:t>nano</a:t>
            </a:r>
            <a:r>
              <a:rPr lang="en-US" dirty="0" smtClean="0"/>
              <a:t> board works @ 5 V, 0.5 </a:t>
            </a:r>
            <a:r>
              <a:rPr lang="en-US" dirty="0" err="1" smtClean="0"/>
              <a:t>Ams</a:t>
            </a:r>
            <a:r>
              <a:rPr lang="en-US" dirty="0" smtClean="0"/>
              <a:t> AT MOST</a:t>
            </a:r>
          </a:p>
          <a:p>
            <a:r>
              <a:rPr lang="en-US" dirty="0" smtClean="0"/>
              <a:t>Depending on the application, motors need huge amount of voltage and current</a:t>
            </a:r>
            <a:endParaRPr lang="de-DE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ctr"/>
            <a:fld id="{04D96F5B-854F-438F-9A1E-A7BDCD1E2656}" type="datetime1">
              <a:rPr lang="en-US" smtClean="0"/>
              <a:pPr algn="ctr"/>
              <a:t>5/2/2016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B6F15528-21DE-4FAA-801E-634DDDAF4B2B}" type="slidenum">
              <a:rPr lang="en-US" smtClean="0"/>
              <a:pPr algn="ctr"/>
              <a:t>3</a:t>
            </a:fld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much current does a motor need?</a:t>
            </a:r>
            <a:endParaRPr lang="de-DE" dirty="0"/>
          </a:p>
        </p:txBody>
      </p:sp>
      <p:pic>
        <p:nvPicPr>
          <p:cNvPr id="2050" name="Picture 2" descr="C:\Projects\TU9\lectures\Practikum\presentations\fig\Maglev-Station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651860">
            <a:off x="609600" y="1524000"/>
            <a:ext cx="2457450" cy="1638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Projects\TU9\lectures\Practikum\presentations\fig\250px-Bhopalshatabdi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79445">
            <a:off x="3579364" y="1582547"/>
            <a:ext cx="2685520" cy="20195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Projects\TU9\lectures\Practikum\presentations\fig\images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1371599"/>
            <a:ext cx="2619375" cy="1743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46904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4648200"/>
            <a:ext cx="8229600" cy="1600200"/>
          </a:xfrm>
        </p:spPr>
        <p:txBody>
          <a:bodyPr/>
          <a:lstStyle/>
          <a:p>
            <a:r>
              <a:rPr lang="en-US" dirty="0" smtClean="0"/>
              <a:t>Drive signal A &amp; B from your Nano board</a:t>
            </a:r>
          </a:p>
          <a:p>
            <a:pPr lvl="1"/>
            <a:r>
              <a:rPr lang="en-US" dirty="0" smtClean="0"/>
              <a:t>Transistor is an electronic switch</a:t>
            </a:r>
          </a:p>
          <a:p>
            <a:pPr lvl="1"/>
            <a:r>
              <a:rPr lang="en-US" dirty="0" smtClean="0"/>
              <a:t>What happens if A = 1, B = 1 and V = 25 K?</a:t>
            </a:r>
            <a:endParaRPr lang="de-DE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ctr"/>
            <a:fld id="{04D96F5B-854F-438F-9A1E-A7BDCD1E2656}" type="datetime1">
              <a:rPr lang="en-US" smtClean="0"/>
              <a:pPr algn="ctr"/>
              <a:t>5/2/2016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B6F15528-21DE-4FAA-801E-634DDDAF4B2B}" type="slidenum">
              <a:rPr lang="en-US" smtClean="0"/>
              <a:pPr algn="ctr"/>
              <a:t>4</a:t>
            </a:fld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H-Bridge</a:t>
            </a:r>
            <a:endParaRPr lang="de-DE" dirty="0"/>
          </a:p>
        </p:txBody>
      </p:sp>
      <p:pic>
        <p:nvPicPr>
          <p:cNvPr id="5122" name="Picture 2" descr="C:\Projects\TU9\lectures\Practikum\presentations\fig\bridge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1277984"/>
            <a:ext cx="3581400" cy="3096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Projects\TU9\lectures\Practikum\presentations\fig\basic-bridge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264921"/>
            <a:ext cx="2667000" cy="2647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Freeform 6"/>
          <p:cNvSpPr/>
          <p:nvPr/>
        </p:nvSpPr>
        <p:spPr>
          <a:xfrm>
            <a:off x="1384663" y="1611086"/>
            <a:ext cx="1471748" cy="1811383"/>
          </a:xfrm>
          <a:custGeom>
            <a:avLst/>
            <a:gdLst>
              <a:gd name="connsiteX0" fmla="*/ 0 w 1471748"/>
              <a:gd name="connsiteY0" fmla="*/ 0 h 1811383"/>
              <a:gd name="connsiteX1" fmla="*/ 8708 w 1471748"/>
              <a:gd name="connsiteY1" fmla="*/ 348343 h 1811383"/>
              <a:gd name="connsiteX2" fmla="*/ 17417 w 1471748"/>
              <a:gd name="connsiteY2" fmla="*/ 513805 h 1811383"/>
              <a:gd name="connsiteX3" fmla="*/ 26126 w 1471748"/>
              <a:gd name="connsiteY3" fmla="*/ 574765 h 1811383"/>
              <a:gd name="connsiteX4" fmla="*/ 69668 w 1471748"/>
              <a:gd name="connsiteY4" fmla="*/ 609600 h 1811383"/>
              <a:gd name="connsiteX5" fmla="*/ 121920 w 1471748"/>
              <a:gd name="connsiteY5" fmla="*/ 627017 h 1811383"/>
              <a:gd name="connsiteX6" fmla="*/ 209006 w 1471748"/>
              <a:gd name="connsiteY6" fmla="*/ 653143 h 1811383"/>
              <a:gd name="connsiteX7" fmla="*/ 261257 w 1471748"/>
              <a:gd name="connsiteY7" fmla="*/ 661851 h 1811383"/>
              <a:gd name="connsiteX8" fmla="*/ 296091 w 1471748"/>
              <a:gd name="connsiteY8" fmla="*/ 670560 h 1811383"/>
              <a:gd name="connsiteX9" fmla="*/ 478971 w 1471748"/>
              <a:gd name="connsiteY9" fmla="*/ 679268 h 1811383"/>
              <a:gd name="connsiteX10" fmla="*/ 1306286 w 1471748"/>
              <a:gd name="connsiteY10" fmla="*/ 687977 h 1811383"/>
              <a:gd name="connsiteX11" fmla="*/ 1332411 w 1471748"/>
              <a:gd name="connsiteY11" fmla="*/ 696685 h 1811383"/>
              <a:gd name="connsiteX12" fmla="*/ 1367246 w 1471748"/>
              <a:gd name="connsiteY12" fmla="*/ 731520 h 1811383"/>
              <a:gd name="connsiteX13" fmla="*/ 1393371 w 1471748"/>
              <a:gd name="connsiteY13" fmla="*/ 748937 h 1811383"/>
              <a:gd name="connsiteX14" fmla="*/ 1419497 w 1471748"/>
              <a:gd name="connsiteY14" fmla="*/ 827314 h 1811383"/>
              <a:gd name="connsiteX15" fmla="*/ 1428206 w 1471748"/>
              <a:gd name="connsiteY15" fmla="*/ 853440 h 1811383"/>
              <a:gd name="connsiteX16" fmla="*/ 1436914 w 1471748"/>
              <a:gd name="connsiteY16" fmla="*/ 923108 h 1811383"/>
              <a:gd name="connsiteX17" fmla="*/ 1445623 w 1471748"/>
              <a:gd name="connsiteY17" fmla="*/ 957943 h 1811383"/>
              <a:gd name="connsiteX18" fmla="*/ 1454331 w 1471748"/>
              <a:gd name="connsiteY18" fmla="*/ 1062445 h 1811383"/>
              <a:gd name="connsiteX19" fmla="*/ 1463040 w 1471748"/>
              <a:gd name="connsiteY19" fmla="*/ 1201783 h 1811383"/>
              <a:gd name="connsiteX20" fmla="*/ 1471748 w 1471748"/>
              <a:gd name="connsiteY20" fmla="*/ 1323703 h 1811383"/>
              <a:gd name="connsiteX21" fmla="*/ 1463040 w 1471748"/>
              <a:gd name="connsiteY21" fmla="*/ 1811383 h 18113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471748" h="1811383">
                <a:moveTo>
                  <a:pt x="0" y="0"/>
                </a:moveTo>
                <a:cubicBezTo>
                  <a:pt x="2903" y="116114"/>
                  <a:pt x="4773" y="232259"/>
                  <a:pt x="8708" y="348343"/>
                </a:cubicBezTo>
                <a:cubicBezTo>
                  <a:pt x="10579" y="403542"/>
                  <a:pt x="13181" y="458737"/>
                  <a:pt x="17417" y="513805"/>
                </a:cubicBezTo>
                <a:cubicBezTo>
                  <a:pt x="18991" y="534271"/>
                  <a:pt x="19635" y="555292"/>
                  <a:pt x="26126" y="574765"/>
                </a:cubicBezTo>
                <a:cubicBezTo>
                  <a:pt x="29273" y="584207"/>
                  <a:pt x="64334" y="607229"/>
                  <a:pt x="69668" y="609600"/>
                </a:cubicBezTo>
                <a:cubicBezTo>
                  <a:pt x="86445" y="617056"/>
                  <a:pt x="104503" y="621211"/>
                  <a:pt x="121920" y="627017"/>
                </a:cubicBezTo>
                <a:cubicBezTo>
                  <a:pt x="150792" y="636641"/>
                  <a:pt x="179071" y="647156"/>
                  <a:pt x="209006" y="653143"/>
                </a:cubicBezTo>
                <a:cubicBezTo>
                  <a:pt x="226320" y="656606"/>
                  <a:pt x="243943" y="658388"/>
                  <a:pt x="261257" y="661851"/>
                </a:cubicBezTo>
                <a:cubicBezTo>
                  <a:pt x="272993" y="664198"/>
                  <a:pt x="284160" y="669606"/>
                  <a:pt x="296091" y="670560"/>
                </a:cubicBezTo>
                <a:cubicBezTo>
                  <a:pt x="356926" y="675427"/>
                  <a:pt x="417951" y="678216"/>
                  <a:pt x="478971" y="679268"/>
                </a:cubicBezTo>
                <a:lnTo>
                  <a:pt x="1306286" y="687977"/>
                </a:lnTo>
                <a:cubicBezTo>
                  <a:pt x="1314994" y="690880"/>
                  <a:pt x="1324941" y="691350"/>
                  <a:pt x="1332411" y="696685"/>
                </a:cubicBezTo>
                <a:cubicBezTo>
                  <a:pt x="1345774" y="706230"/>
                  <a:pt x="1353583" y="722411"/>
                  <a:pt x="1367246" y="731520"/>
                </a:cubicBezTo>
                <a:lnTo>
                  <a:pt x="1393371" y="748937"/>
                </a:lnTo>
                <a:lnTo>
                  <a:pt x="1419497" y="827314"/>
                </a:lnTo>
                <a:lnTo>
                  <a:pt x="1428206" y="853440"/>
                </a:lnTo>
                <a:cubicBezTo>
                  <a:pt x="1431109" y="876663"/>
                  <a:pt x="1433067" y="900023"/>
                  <a:pt x="1436914" y="923108"/>
                </a:cubicBezTo>
                <a:cubicBezTo>
                  <a:pt x="1438882" y="934914"/>
                  <a:pt x="1444138" y="946066"/>
                  <a:pt x="1445623" y="957943"/>
                </a:cubicBezTo>
                <a:cubicBezTo>
                  <a:pt x="1449959" y="992628"/>
                  <a:pt x="1451841" y="1027579"/>
                  <a:pt x="1454331" y="1062445"/>
                </a:cubicBezTo>
                <a:cubicBezTo>
                  <a:pt x="1457647" y="1108863"/>
                  <a:pt x="1459944" y="1155349"/>
                  <a:pt x="1463040" y="1201783"/>
                </a:cubicBezTo>
                <a:cubicBezTo>
                  <a:pt x="1465750" y="1242436"/>
                  <a:pt x="1468845" y="1283063"/>
                  <a:pt x="1471748" y="1323703"/>
                </a:cubicBezTo>
                <a:cubicBezTo>
                  <a:pt x="1462817" y="1788158"/>
                  <a:pt x="1463040" y="1625572"/>
                  <a:pt x="1463040" y="1811383"/>
                </a:cubicBezTo>
              </a:path>
            </a:pathLst>
          </a:custGeom>
          <a:noFill/>
          <a:ln w="38100"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Freeform 8"/>
          <p:cNvSpPr/>
          <p:nvPr/>
        </p:nvSpPr>
        <p:spPr>
          <a:xfrm>
            <a:off x="1297577" y="1593669"/>
            <a:ext cx="1454332" cy="1863634"/>
          </a:xfrm>
          <a:custGeom>
            <a:avLst/>
            <a:gdLst>
              <a:gd name="connsiteX0" fmla="*/ 1454332 w 1454332"/>
              <a:gd name="connsiteY0" fmla="*/ 0 h 1863634"/>
              <a:gd name="connsiteX1" fmla="*/ 1445623 w 1454332"/>
              <a:gd name="connsiteY1" fmla="*/ 78377 h 1863634"/>
              <a:gd name="connsiteX2" fmla="*/ 1428206 w 1454332"/>
              <a:gd name="connsiteY2" fmla="*/ 156754 h 1863634"/>
              <a:gd name="connsiteX3" fmla="*/ 1419497 w 1454332"/>
              <a:gd name="connsiteY3" fmla="*/ 261257 h 1863634"/>
              <a:gd name="connsiteX4" fmla="*/ 1410789 w 1454332"/>
              <a:gd name="connsiteY4" fmla="*/ 400594 h 1863634"/>
              <a:gd name="connsiteX5" fmla="*/ 1402080 w 1454332"/>
              <a:gd name="connsiteY5" fmla="*/ 470262 h 1863634"/>
              <a:gd name="connsiteX6" fmla="*/ 1393372 w 1454332"/>
              <a:gd name="connsiteY6" fmla="*/ 670560 h 1863634"/>
              <a:gd name="connsiteX7" fmla="*/ 1375954 w 1454332"/>
              <a:gd name="connsiteY7" fmla="*/ 792480 h 1863634"/>
              <a:gd name="connsiteX8" fmla="*/ 1358537 w 1454332"/>
              <a:gd name="connsiteY8" fmla="*/ 888274 h 1863634"/>
              <a:gd name="connsiteX9" fmla="*/ 1349829 w 1454332"/>
              <a:gd name="connsiteY9" fmla="*/ 914400 h 1863634"/>
              <a:gd name="connsiteX10" fmla="*/ 1332412 w 1454332"/>
              <a:gd name="connsiteY10" fmla="*/ 992777 h 1863634"/>
              <a:gd name="connsiteX11" fmla="*/ 1314994 w 1454332"/>
              <a:gd name="connsiteY11" fmla="*/ 1010194 h 1863634"/>
              <a:gd name="connsiteX12" fmla="*/ 1306286 w 1454332"/>
              <a:gd name="connsiteY12" fmla="*/ 1036320 h 1863634"/>
              <a:gd name="connsiteX13" fmla="*/ 1254034 w 1454332"/>
              <a:gd name="connsiteY13" fmla="*/ 1062445 h 1863634"/>
              <a:gd name="connsiteX14" fmla="*/ 1227909 w 1454332"/>
              <a:gd name="connsiteY14" fmla="*/ 1079862 h 1863634"/>
              <a:gd name="connsiteX15" fmla="*/ 1210492 w 1454332"/>
              <a:gd name="connsiteY15" fmla="*/ 1097280 h 1863634"/>
              <a:gd name="connsiteX16" fmla="*/ 1184366 w 1454332"/>
              <a:gd name="connsiteY16" fmla="*/ 1105988 h 1863634"/>
              <a:gd name="connsiteX17" fmla="*/ 1132114 w 1454332"/>
              <a:gd name="connsiteY17" fmla="*/ 1149531 h 1863634"/>
              <a:gd name="connsiteX18" fmla="*/ 1053737 w 1454332"/>
              <a:gd name="connsiteY18" fmla="*/ 1166948 h 1863634"/>
              <a:gd name="connsiteX19" fmla="*/ 984069 w 1454332"/>
              <a:gd name="connsiteY19" fmla="*/ 1175657 h 1863634"/>
              <a:gd name="connsiteX20" fmla="*/ 705394 w 1454332"/>
              <a:gd name="connsiteY20" fmla="*/ 1166948 h 1863634"/>
              <a:gd name="connsiteX21" fmla="*/ 644434 w 1454332"/>
              <a:gd name="connsiteY21" fmla="*/ 1158240 h 1863634"/>
              <a:gd name="connsiteX22" fmla="*/ 566057 w 1454332"/>
              <a:gd name="connsiteY22" fmla="*/ 1149531 h 1863634"/>
              <a:gd name="connsiteX23" fmla="*/ 539932 w 1454332"/>
              <a:gd name="connsiteY23" fmla="*/ 1140822 h 1863634"/>
              <a:gd name="connsiteX24" fmla="*/ 348343 w 1454332"/>
              <a:gd name="connsiteY24" fmla="*/ 1123405 h 1863634"/>
              <a:gd name="connsiteX25" fmla="*/ 113212 w 1454332"/>
              <a:gd name="connsiteY25" fmla="*/ 1132114 h 1863634"/>
              <a:gd name="connsiteX26" fmla="*/ 87086 w 1454332"/>
              <a:gd name="connsiteY26" fmla="*/ 1140822 h 1863634"/>
              <a:gd name="connsiteX27" fmla="*/ 78377 w 1454332"/>
              <a:gd name="connsiteY27" fmla="*/ 1166948 h 1863634"/>
              <a:gd name="connsiteX28" fmla="*/ 60960 w 1454332"/>
              <a:gd name="connsiteY28" fmla="*/ 1193074 h 1863634"/>
              <a:gd name="connsiteX29" fmla="*/ 52252 w 1454332"/>
              <a:gd name="connsiteY29" fmla="*/ 1245325 h 1863634"/>
              <a:gd name="connsiteX30" fmla="*/ 34834 w 1454332"/>
              <a:gd name="connsiteY30" fmla="*/ 1341120 h 1863634"/>
              <a:gd name="connsiteX31" fmla="*/ 26126 w 1454332"/>
              <a:gd name="connsiteY31" fmla="*/ 1680754 h 1863634"/>
              <a:gd name="connsiteX32" fmla="*/ 17417 w 1454332"/>
              <a:gd name="connsiteY32" fmla="*/ 1741714 h 1863634"/>
              <a:gd name="connsiteX33" fmla="*/ 0 w 1454332"/>
              <a:gd name="connsiteY33" fmla="*/ 1811382 h 1863634"/>
              <a:gd name="connsiteX34" fmla="*/ 0 w 1454332"/>
              <a:gd name="connsiteY34" fmla="*/ 1863634 h 1863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1454332" h="1863634">
                <a:moveTo>
                  <a:pt x="1454332" y="0"/>
                </a:moveTo>
                <a:cubicBezTo>
                  <a:pt x="1451429" y="26126"/>
                  <a:pt x="1449341" y="52355"/>
                  <a:pt x="1445623" y="78377"/>
                </a:cubicBezTo>
                <a:cubicBezTo>
                  <a:pt x="1441939" y="104167"/>
                  <a:pt x="1434543" y="131405"/>
                  <a:pt x="1428206" y="156754"/>
                </a:cubicBezTo>
                <a:cubicBezTo>
                  <a:pt x="1425303" y="191588"/>
                  <a:pt x="1421987" y="226391"/>
                  <a:pt x="1419497" y="261257"/>
                </a:cubicBezTo>
                <a:cubicBezTo>
                  <a:pt x="1416181" y="307675"/>
                  <a:pt x="1414654" y="354218"/>
                  <a:pt x="1410789" y="400594"/>
                </a:cubicBezTo>
                <a:cubicBezTo>
                  <a:pt x="1408845" y="423917"/>
                  <a:pt x="1404983" y="447039"/>
                  <a:pt x="1402080" y="470262"/>
                </a:cubicBezTo>
                <a:cubicBezTo>
                  <a:pt x="1399177" y="537028"/>
                  <a:pt x="1397296" y="603846"/>
                  <a:pt x="1393372" y="670560"/>
                </a:cubicBezTo>
                <a:cubicBezTo>
                  <a:pt x="1387921" y="763229"/>
                  <a:pt x="1393632" y="739448"/>
                  <a:pt x="1375954" y="792480"/>
                </a:cubicBezTo>
                <a:cubicBezTo>
                  <a:pt x="1372070" y="815787"/>
                  <a:pt x="1364626" y="863919"/>
                  <a:pt x="1358537" y="888274"/>
                </a:cubicBezTo>
                <a:cubicBezTo>
                  <a:pt x="1356311" y="897180"/>
                  <a:pt x="1351820" y="905439"/>
                  <a:pt x="1349829" y="914400"/>
                </a:cubicBezTo>
                <a:cubicBezTo>
                  <a:pt x="1347141" y="926496"/>
                  <a:pt x="1342789" y="975483"/>
                  <a:pt x="1332412" y="992777"/>
                </a:cubicBezTo>
                <a:cubicBezTo>
                  <a:pt x="1328188" y="999818"/>
                  <a:pt x="1320800" y="1004388"/>
                  <a:pt x="1314994" y="1010194"/>
                </a:cubicBezTo>
                <a:cubicBezTo>
                  <a:pt x="1312091" y="1018903"/>
                  <a:pt x="1312020" y="1029152"/>
                  <a:pt x="1306286" y="1036320"/>
                </a:cubicBezTo>
                <a:cubicBezTo>
                  <a:pt x="1294008" y="1051667"/>
                  <a:pt x="1271245" y="1056709"/>
                  <a:pt x="1254034" y="1062445"/>
                </a:cubicBezTo>
                <a:cubicBezTo>
                  <a:pt x="1245326" y="1068251"/>
                  <a:pt x="1236082" y="1073324"/>
                  <a:pt x="1227909" y="1079862"/>
                </a:cubicBezTo>
                <a:cubicBezTo>
                  <a:pt x="1221498" y="1084991"/>
                  <a:pt x="1217533" y="1093056"/>
                  <a:pt x="1210492" y="1097280"/>
                </a:cubicBezTo>
                <a:cubicBezTo>
                  <a:pt x="1202621" y="1102003"/>
                  <a:pt x="1193075" y="1103085"/>
                  <a:pt x="1184366" y="1105988"/>
                </a:cubicBezTo>
                <a:cubicBezTo>
                  <a:pt x="1165104" y="1125250"/>
                  <a:pt x="1156364" y="1137406"/>
                  <a:pt x="1132114" y="1149531"/>
                </a:cubicBezTo>
                <a:cubicBezTo>
                  <a:pt x="1111368" y="1159904"/>
                  <a:pt x="1072474" y="1164271"/>
                  <a:pt x="1053737" y="1166948"/>
                </a:cubicBezTo>
                <a:cubicBezTo>
                  <a:pt x="1030569" y="1170258"/>
                  <a:pt x="1007292" y="1172754"/>
                  <a:pt x="984069" y="1175657"/>
                </a:cubicBezTo>
                <a:cubicBezTo>
                  <a:pt x="891177" y="1172754"/>
                  <a:pt x="798209" y="1171708"/>
                  <a:pt x="705394" y="1166948"/>
                </a:cubicBezTo>
                <a:cubicBezTo>
                  <a:pt x="684895" y="1165897"/>
                  <a:pt x="664802" y="1160786"/>
                  <a:pt x="644434" y="1158240"/>
                </a:cubicBezTo>
                <a:cubicBezTo>
                  <a:pt x="618351" y="1154980"/>
                  <a:pt x="592183" y="1152434"/>
                  <a:pt x="566057" y="1149531"/>
                </a:cubicBezTo>
                <a:cubicBezTo>
                  <a:pt x="557349" y="1146628"/>
                  <a:pt x="549046" y="1141916"/>
                  <a:pt x="539932" y="1140822"/>
                </a:cubicBezTo>
                <a:cubicBezTo>
                  <a:pt x="476262" y="1133182"/>
                  <a:pt x="348343" y="1123405"/>
                  <a:pt x="348343" y="1123405"/>
                </a:cubicBezTo>
                <a:cubicBezTo>
                  <a:pt x="269966" y="1126308"/>
                  <a:pt x="191469" y="1126897"/>
                  <a:pt x="113212" y="1132114"/>
                </a:cubicBezTo>
                <a:cubicBezTo>
                  <a:pt x="104053" y="1132725"/>
                  <a:pt x="93577" y="1134331"/>
                  <a:pt x="87086" y="1140822"/>
                </a:cubicBezTo>
                <a:cubicBezTo>
                  <a:pt x="80595" y="1147313"/>
                  <a:pt x="82482" y="1158737"/>
                  <a:pt x="78377" y="1166948"/>
                </a:cubicBezTo>
                <a:cubicBezTo>
                  <a:pt x="73696" y="1176309"/>
                  <a:pt x="66766" y="1184365"/>
                  <a:pt x="60960" y="1193074"/>
                </a:cubicBezTo>
                <a:cubicBezTo>
                  <a:pt x="58057" y="1210491"/>
                  <a:pt x="55411" y="1227953"/>
                  <a:pt x="52252" y="1245325"/>
                </a:cubicBezTo>
                <a:cubicBezTo>
                  <a:pt x="27895" y="1379288"/>
                  <a:pt x="60512" y="1187058"/>
                  <a:pt x="34834" y="1341120"/>
                </a:cubicBezTo>
                <a:cubicBezTo>
                  <a:pt x="31931" y="1454331"/>
                  <a:pt x="31045" y="1567612"/>
                  <a:pt x="26126" y="1680754"/>
                </a:cubicBezTo>
                <a:cubicBezTo>
                  <a:pt x="25234" y="1701261"/>
                  <a:pt x="21443" y="1721586"/>
                  <a:pt x="17417" y="1741714"/>
                </a:cubicBezTo>
                <a:cubicBezTo>
                  <a:pt x="12722" y="1765187"/>
                  <a:pt x="0" y="1787445"/>
                  <a:pt x="0" y="1811382"/>
                </a:cubicBezTo>
                <a:lnTo>
                  <a:pt x="0" y="1863634"/>
                </a:lnTo>
              </a:path>
            </a:pathLst>
          </a:custGeom>
          <a:noFill/>
          <a:ln w="38100">
            <a:solidFill>
              <a:schemeClr val="accent2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895204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4191000"/>
            <a:ext cx="8229600" cy="2057400"/>
          </a:xfrm>
        </p:spPr>
        <p:txBody>
          <a:bodyPr/>
          <a:lstStyle/>
          <a:p>
            <a:r>
              <a:rPr lang="en-US" dirty="0" smtClean="0"/>
              <a:t>A &amp; B must be driven by square wave pulses as shown above</a:t>
            </a:r>
          </a:p>
          <a:p>
            <a:pPr lvl="1"/>
            <a:r>
              <a:rPr lang="en-US" dirty="0" smtClean="0"/>
              <a:t>Have you seen such square wave before?</a:t>
            </a:r>
            <a:endParaRPr lang="de-DE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ctr"/>
            <a:fld id="{04D96F5B-854F-438F-9A1E-A7BDCD1E2656}" type="datetime1">
              <a:rPr lang="en-US" smtClean="0"/>
              <a:pPr algn="ctr"/>
              <a:t>5/2/2016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B6F15528-21DE-4FAA-801E-634DDDAF4B2B}" type="slidenum">
              <a:rPr lang="en-US" smtClean="0"/>
              <a:pPr algn="ctr"/>
              <a:t>5</a:t>
            </a:fld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H-Bridge</a:t>
            </a:r>
            <a:endParaRPr lang="de-DE" dirty="0"/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968298" y="1254512"/>
            <a:ext cx="0" cy="71925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968298" y="1252653"/>
            <a:ext cx="717396" cy="185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V="1">
            <a:off x="1685694" y="1274955"/>
            <a:ext cx="0" cy="71925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1685694" y="1994207"/>
            <a:ext cx="69342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V="1">
            <a:off x="2379114" y="1256371"/>
            <a:ext cx="0" cy="71925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2379114" y="1254512"/>
            <a:ext cx="1774902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V="1">
            <a:off x="4154016" y="1276814"/>
            <a:ext cx="0" cy="71925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4154016" y="1996066"/>
            <a:ext cx="3237384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 flipV="1">
            <a:off x="7365274" y="1290354"/>
            <a:ext cx="0" cy="71925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>
            <a:off x="7365274" y="1288495"/>
            <a:ext cx="717396" cy="185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 flipV="1">
            <a:off x="8082670" y="1310797"/>
            <a:ext cx="0" cy="71925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4" name="Picture 2" descr="C:\Projects\TU9\lectures\Practikum\presentations\fig\bridge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2209800"/>
            <a:ext cx="2438400" cy="21079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83388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D6A687CD-2106-49EF-B2E6-72F2C5E873B5}" type="slidenum">
              <a:rPr lang="en-US" altLang="en-US"/>
              <a:pPr/>
              <a:t>6</a:t>
            </a:fld>
            <a:endParaRPr lang="en-US" altLang="en-US"/>
          </a:p>
        </p:txBody>
      </p:sp>
      <p:graphicFrame>
        <p:nvGraphicFramePr>
          <p:cNvPr id="4099" name="Object 141"/>
          <p:cNvGraphicFramePr>
            <a:graphicFrameLocks noChangeAspect="1"/>
          </p:cNvGraphicFramePr>
          <p:nvPr/>
        </p:nvGraphicFramePr>
        <p:xfrm>
          <a:off x="2459038" y="5964238"/>
          <a:ext cx="2373312" cy="384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9" name="Equation" r:id="rId3" imgW="1409700" imgH="228600" progId="Equation.3">
                  <p:embed/>
                </p:oleObj>
              </mc:Choice>
              <mc:Fallback>
                <p:oleObj name="Equation" r:id="rId3" imgW="14097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59038" y="5964238"/>
                        <a:ext cx="2373312" cy="384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00" name="Line 142"/>
          <p:cNvSpPr>
            <a:spLocks noChangeShapeType="1"/>
          </p:cNvSpPr>
          <p:nvPr/>
        </p:nvSpPr>
        <p:spPr bwMode="auto">
          <a:xfrm flipH="1" flipV="1">
            <a:off x="2228850" y="4311650"/>
            <a:ext cx="384175" cy="1614488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01" name="Line 143"/>
          <p:cNvSpPr>
            <a:spLocks noChangeShapeType="1"/>
          </p:cNvSpPr>
          <p:nvPr/>
        </p:nvSpPr>
        <p:spPr bwMode="auto">
          <a:xfrm>
            <a:off x="3960813" y="1306513"/>
            <a:ext cx="423862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92" name="Line 144"/>
          <p:cNvSpPr>
            <a:spLocks noChangeShapeType="1"/>
          </p:cNvSpPr>
          <p:nvPr/>
        </p:nvSpPr>
        <p:spPr bwMode="auto">
          <a:xfrm>
            <a:off x="3960813" y="1882775"/>
            <a:ext cx="423862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93" name="Line 145"/>
          <p:cNvSpPr>
            <a:spLocks noChangeShapeType="1"/>
          </p:cNvSpPr>
          <p:nvPr/>
        </p:nvSpPr>
        <p:spPr bwMode="auto">
          <a:xfrm>
            <a:off x="3959225" y="2420938"/>
            <a:ext cx="423863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94" name="Line 146"/>
          <p:cNvSpPr>
            <a:spLocks noChangeShapeType="1"/>
          </p:cNvSpPr>
          <p:nvPr/>
        </p:nvSpPr>
        <p:spPr bwMode="auto">
          <a:xfrm>
            <a:off x="4075113" y="4911725"/>
            <a:ext cx="309562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95" name="Line 147"/>
          <p:cNvSpPr>
            <a:spLocks noChangeShapeType="1"/>
          </p:cNvSpPr>
          <p:nvPr/>
        </p:nvSpPr>
        <p:spPr bwMode="auto">
          <a:xfrm>
            <a:off x="4075113" y="5180013"/>
            <a:ext cx="309562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96" name="Line 148"/>
          <p:cNvSpPr>
            <a:spLocks noChangeShapeType="1"/>
          </p:cNvSpPr>
          <p:nvPr/>
        </p:nvSpPr>
        <p:spPr bwMode="auto">
          <a:xfrm>
            <a:off x="4075113" y="5449888"/>
            <a:ext cx="309562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97" name="Line 149"/>
          <p:cNvSpPr>
            <a:spLocks noChangeShapeType="1"/>
          </p:cNvSpPr>
          <p:nvPr/>
        </p:nvSpPr>
        <p:spPr bwMode="auto">
          <a:xfrm>
            <a:off x="4073525" y="5718175"/>
            <a:ext cx="309563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08" name="Rectangle 152"/>
          <p:cNvSpPr>
            <a:spLocks noChangeArrowheads="1"/>
          </p:cNvSpPr>
          <p:nvPr/>
        </p:nvSpPr>
        <p:spPr bwMode="auto">
          <a:xfrm>
            <a:off x="373063" y="765175"/>
            <a:ext cx="41275" cy="198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30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endParaRPr lang="en-US" altLang="en-US"/>
          </a:p>
        </p:txBody>
      </p:sp>
      <p:sp>
        <p:nvSpPr>
          <p:cNvPr id="4109" name="Rectangle 153"/>
          <p:cNvSpPr>
            <a:spLocks noChangeArrowheads="1"/>
          </p:cNvSpPr>
          <p:nvPr/>
        </p:nvSpPr>
        <p:spPr bwMode="auto">
          <a:xfrm>
            <a:off x="4419600" y="838200"/>
            <a:ext cx="4200525" cy="35052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4110" name="Rectangle 154"/>
          <p:cNvSpPr>
            <a:spLocks noChangeArrowheads="1"/>
          </p:cNvSpPr>
          <p:nvPr/>
        </p:nvSpPr>
        <p:spPr bwMode="auto">
          <a:xfrm>
            <a:off x="4522788" y="900113"/>
            <a:ext cx="1627187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900">
                <a:solidFill>
                  <a:srgbClr val="000000"/>
                </a:solidFill>
              </a:rPr>
              <a:t>Switching rules</a:t>
            </a:r>
            <a:endParaRPr lang="en-US" altLang="en-US"/>
          </a:p>
        </p:txBody>
      </p:sp>
      <p:sp>
        <p:nvSpPr>
          <p:cNvPr id="4111" name="Rectangle 155"/>
          <p:cNvSpPr>
            <a:spLocks noChangeArrowheads="1"/>
          </p:cNvSpPr>
          <p:nvPr/>
        </p:nvSpPr>
        <p:spPr bwMode="auto">
          <a:xfrm>
            <a:off x="6153150" y="900113"/>
            <a:ext cx="66675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900">
                <a:solidFill>
                  <a:srgbClr val="000000"/>
                </a:solidFill>
              </a:rPr>
              <a:t> </a:t>
            </a:r>
            <a:endParaRPr lang="en-US" altLang="en-US"/>
          </a:p>
        </p:txBody>
      </p:sp>
      <p:sp>
        <p:nvSpPr>
          <p:cNvPr id="4112" name="Rectangle 156"/>
          <p:cNvSpPr>
            <a:spLocks noChangeArrowheads="1"/>
          </p:cNvSpPr>
          <p:nvPr/>
        </p:nvSpPr>
        <p:spPr bwMode="auto">
          <a:xfrm>
            <a:off x="4522788" y="1179513"/>
            <a:ext cx="84137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900">
                <a:solidFill>
                  <a:srgbClr val="000000"/>
                </a:solidFill>
              </a:rPr>
              <a:t>•</a:t>
            </a:r>
            <a:endParaRPr lang="en-US" altLang="en-US"/>
          </a:p>
        </p:txBody>
      </p:sp>
      <p:sp>
        <p:nvSpPr>
          <p:cNvPr id="4113" name="Rectangle 157"/>
          <p:cNvSpPr>
            <a:spLocks noChangeArrowheads="1"/>
          </p:cNvSpPr>
          <p:nvPr/>
        </p:nvSpPr>
        <p:spPr bwMode="auto">
          <a:xfrm>
            <a:off x="4608513" y="1179513"/>
            <a:ext cx="66675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900">
                <a:solidFill>
                  <a:srgbClr val="000000"/>
                </a:solidFill>
              </a:rPr>
              <a:t> </a:t>
            </a:r>
            <a:endParaRPr lang="en-US" altLang="en-US"/>
          </a:p>
        </p:txBody>
      </p:sp>
      <p:sp>
        <p:nvSpPr>
          <p:cNvPr id="4114" name="Rectangle 158"/>
          <p:cNvSpPr>
            <a:spLocks noChangeArrowheads="1"/>
          </p:cNvSpPr>
          <p:nvPr/>
        </p:nvSpPr>
        <p:spPr bwMode="auto">
          <a:xfrm>
            <a:off x="4641850" y="1179513"/>
            <a:ext cx="1509713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900">
                <a:solidFill>
                  <a:srgbClr val="000000"/>
                </a:solidFill>
              </a:rPr>
              <a:t>Either A+ or A</a:t>
            </a:r>
            <a:endParaRPr lang="en-US" altLang="en-US"/>
          </a:p>
        </p:txBody>
      </p:sp>
      <p:sp>
        <p:nvSpPr>
          <p:cNvPr id="4115" name="Rectangle 159"/>
          <p:cNvSpPr>
            <a:spLocks noChangeArrowheads="1"/>
          </p:cNvSpPr>
          <p:nvPr/>
        </p:nvSpPr>
        <p:spPr bwMode="auto">
          <a:xfrm>
            <a:off x="6156325" y="1179513"/>
            <a:ext cx="134938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900">
                <a:solidFill>
                  <a:srgbClr val="000000"/>
                </a:solidFill>
              </a:rPr>
              <a:t>–</a:t>
            </a:r>
            <a:endParaRPr lang="en-US" altLang="en-US"/>
          </a:p>
        </p:txBody>
      </p:sp>
      <p:sp>
        <p:nvSpPr>
          <p:cNvPr id="4116" name="Rectangle 160"/>
          <p:cNvSpPr>
            <a:spLocks noChangeArrowheads="1"/>
          </p:cNvSpPr>
          <p:nvPr/>
        </p:nvSpPr>
        <p:spPr bwMode="auto">
          <a:xfrm>
            <a:off x="6291263" y="1179513"/>
            <a:ext cx="1141412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900">
                <a:solidFill>
                  <a:srgbClr val="000000"/>
                </a:solidFill>
              </a:rPr>
              <a:t> is closed, </a:t>
            </a:r>
            <a:endParaRPr lang="en-US" altLang="en-US"/>
          </a:p>
        </p:txBody>
      </p:sp>
      <p:sp>
        <p:nvSpPr>
          <p:cNvPr id="4117" name="Rectangle 161"/>
          <p:cNvSpPr>
            <a:spLocks noChangeArrowheads="1"/>
          </p:cNvSpPr>
          <p:nvPr/>
        </p:nvSpPr>
        <p:spPr bwMode="auto">
          <a:xfrm>
            <a:off x="4641850" y="1455738"/>
            <a:ext cx="1585913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900">
                <a:solidFill>
                  <a:srgbClr val="000000"/>
                </a:solidFill>
              </a:rPr>
              <a:t>but </a:t>
            </a:r>
            <a:r>
              <a:rPr lang="en-US" altLang="en-US" sz="1900" b="1" u="sng">
                <a:solidFill>
                  <a:srgbClr val="000000"/>
                </a:solidFill>
              </a:rPr>
              <a:t>never</a:t>
            </a:r>
            <a:r>
              <a:rPr lang="en-US" altLang="en-US" sz="1900">
                <a:solidFill>
                  <a:srgbClr val="000000"/>
                </a:solidFill>
              </a:rPr>
              <a:t> at th</a:t>
            </a:r>
            <a:endParaRPr lang="en-US" altLang="en-US"/>
          </a:p>
        </p:txBody>
      </p:sp>
      <p:sp>
        <p:nvSpPr>
          <p:cNvPr id="4118" name="Rectangle 162"/>
          <p:cNvSpPr>
            <a:spLocks noChangeArrowheads="1"/>
          </p:cNvSpPr>
          <p:nvPr/>
        </p:nvSpPr>
        <p:spPr bwMode="auto">
          <a:xfrm>
            <a:off x="6191250" y="1455738"/>
            <a:ext cx="1477963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900">
                <a:solidFill>
                  <a:srgbClr val="000000"/>
                </a:solidFill>
              </a:rPr>
              <a:t>e same time *</a:t>
            </a:r>
            <a:endParaRPr lang="en-US" altLang="en-US"/>
          </a:p>
        </p:txBody>
      </p:sp>
      <p:sp>
        <p:nvSpPr>
          <p:cNvPr id="4119" name="Rectangle 163"/>
          <p:cNvSpPr>
            <a:spLocks noChangeArrowheads="1"/>
          </p:cNvSpPr>
          <p:nvPr/>
        </p:nvSpPr>
        <p:spPr bwMode="auto">
          <a:xfrm>
            <a:off x="7670800" y="1455738"/>
            <a:ext cx="66675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900">
                <a:solidFill>
                  <a:srgbClr val="000000"/>
                </a:solidFill>
              </a:rPr>
              <a:t> </a:t>
            </a:r>
            <a:endParaRPr lang="en-US" altLang="en-US"/>
          </a:p>
        </p:txBody>
      </p:sp>
      <p:sp>
        <p:nvSpPr>
          <p:cNvPr id="4120" name="Rectangle 164"/>
          <p:cNvSpPr>
            <a:spLocks noChangeArrowheads="1"/>
          </p:cNvSpPr>
          <p:nvPr/>
        </p:nvSpPr>
        <p:spPr bwMode="auto">
          <a:xfrm>
            <a:off x="4522788" y="1735138"/>
            <a:ext cx="84137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900">
                <a:solidFill>
                  <a:srgbClr val="000000"/>
                </a:solidFill>
              </a:rPr>
              <a:t>•</a:t>
            </a:r>
            <a:endParaRPr lang="en-US" altLang="en-US"/>
          </a:p>
        </p:txBody>
      </p:sp>
      <p:sp>
        <p:nvSpPr>
          <p:cNvPr id="4121" name="Rectangle 165"/>
          <p:cNvSpPr>
            <a:spLocks noChangeArrowheads="1"/>
          </p:cNvSpPr>
          <p:nvPr/>
        </p:nvSpPr>
        <p:spPr bwMode="auto">
          <a:xfrm>
            <a:off x="4608513" y="1735138"/>
            <a:ext cx="66675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900">
                <a:solidFill>
                  <a:srgbClr val="000000"/>
                </a:solidFill>
              </a:rPr>
              <a:t> </a:t>
            </a:r>
            <a:endParaRPr lang="en-US" altLang="en-US"/>
          </a:p>
        </p:txBody>
      </p:sp>
      <p:sp>
        <p:nvSpPr>
          <p:cNvPr id="4122" name="Rectangle 166"/>
          <p:cNvSpPr>
            <a:spLocks noChangeArrowheads="1"/>
          </p:cNvSpPr>
          <p:nvPr/>
        </p:nvSpPr>
        <p:spPr bwMode="auto">
          <a:xfrm>
            <a:off x="4641850" y="1735138"/>
            <a:ext cx="1509713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900">
                <a:solidFill>
                  <a:srgbClr val="000000"/>
                </a:solidFill>
              </a:rPr>
              <a:t>Either B+ or B</a:t>
            </a:r>
            <a:endParaRPr lang="en-US" altLang="en-US"/>
          </a:p>
        </p:txBody>
      </p:sp>
      <p:sp>
        <p:nvSpPr>
          <p:cNvPr id="4123" name="Rectangle 167"/>
          <p:cNvSpPr>
            <a:spLocks noChangeArrowheads="1"/>
          </p:cNvSpPr>
          <p:nvPr/>
        </p:nvSpPr>
        <p:spPr bwMode="auto">
          <a:xfrm>
            <a:off x="6156325" y="1735138"/>
            <a:ext cx="134938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900">
                <a:solidFill>
                  <a:srgbClr val="000000"/>
                </a:solidFill>
              </a:rPr>
              <a:t>–</a:t>
            </a:r>
            <a:endParaRPr lang="en-US" altLang="en-US"/>
          </a:p>
        </p:txBody>
      </p:sp>
      <p:sp>
        <p:nvSpPr>
          <p:cNvPr id="4124" name="Rectangle 168"/>
          <p:cNvSpPr>
            <a:spLocks noChangeArrowheads="1"/>
          </p:cNvSpPr>
          <p:nvPr/>
        </p:nvSpPr>
        <p:spPr bwMode="auto">
          <a:xfrm>
            <a:off x="6291263" y="1735138"/>
            <a:ext cx="1141412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900">
                <a:solidFill>
                  <a:srgbClr val="000000"/>
                </a:solidFill>
              </a:rPr>
              <a:t> is closed, </a:t>
            </a:r>
            <a:endParaRPr lang="en-US" altLang="en-US"/>
          </a:p>
        </p:txBody>
      </p:sp>
      <p:sp>
        <p:nvSpPr>
          <p:cNvPr id="4125" name="Rectangle 169"/>
          <p:cNvSpPr>
            <a:spLocks noChangeArrowheads="1"/>
          </p:cNvSpPr>
          <p:nvPr/>
        </p:nvSpPr>
        <p:spPr bwMode="auto">
          <a:xfrm>
            <a:off x="4641850" y="2011363"/>
            <a:ext cx="3024188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900">
                <a:solidFill>
                  <a:srgbClr val="000000"/>
                </a:solidFill>
              </a:rPr>
              <a:t>but never at the same time *</a:t>
            </a:r>
            <a:endParaRPr lang="en-US" altLang="en-US"/>
          </a:p>
        </p:txBody>
      </p:sp>
      <p:sp>
        <p:nvSpPr>
          <p:cNvPr id="4126" name="Rectangle 170"/>
          <p:cNvSpPr>
            <a:spLocks noChangeArrowheads="1"/>
          </p:cNvSpPr>
          <p:nvPr/>
        </p:nvSpPr>
        <p:spPr bwMode="auto">
          <a:xfrm>
            <a:off x="7670800" y="2011363"/>
            <a:ext cx="66675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900">
                <a:solidFill>
                  <a:srgbClr val="000000"/>
                </a:solidFill>
              </a:rPr>
              <a:t> </a:t>
            </a:r>
            <a:endParaRPr lang="en-US" altLang="en-US"/>
          </a:p>
        </p:txBody>
      </p:sp>
      <p:sp>
        <p:nvSpPr>
          <p:cNvPr id="4127" name="Rectangle 171"/>
          <p:cNvSpPr>
            <a:spLocks noChangeArrowheads="1"/>
          </p:cNvSpPr>
          <p:nvPr/>
        </p:nvSpPr>
        <p:spPr bwMode="auto">
          <a:xfrm>
            <a:off x="4522788" y="2290763"/>
            <a:ext cx="4087812" cy="2323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900" dirty="0">
                <a:solidFill>
                  <a:srgbClr val="000000"/>
                </a:solidFill>
              </a:rPr>
              <a:t>*same time closing would cause a short circuit from </a:t>
            </a:r>
            <a:r>
              <a:rPr lang="en-US" altLang="en-US" sz="1900" dirty="0" err="1">
                <a:solidFill>
                  <a:srgbClr val="000000"/>
                </a:solidFill>
              </a:rPr>
              <a:t>Vdc</a:t>
            </a:r>
            <a:r>
              <a:rPr lang="en-US" altLang="en-US" sz="1900" dirty="0">
                <a:solidFill>
                  <a:srgbClr val="000000"/>
                </a:solidFill>
              </a:rPr>
              <a:t> to ground</a:t>
            </a:r>
          </a:p>
          <a:p>
            <a:pPr eaLnBrk="1" hangingPunct="1"/>
            <a:r>
              <a:rPr lang="en-US" altLang="en-US" sz="1900" dirty="0">
                <a:solidFill>
                  <a:srgbClr val="000000"/>
                </a:solidFill>
              </a:rPr>
              <a:t>(shoot-through)</a:t>
            </a:r>
          </a:p>
          <a:p>
            <a:pPr eaLnBrk="1" hangingPunct="1"/>
            <a:r>
              <a:rPr lang="en-US" altLang="en-US" sz="1900" dirty="0">
                <a:solidFill>
                  <a:srgbClr val="000000"/>
                </a:solidFill>
              </a:rPr>
              <a:t>*To avoid s</a:t>
            </a:r>
            <a:r>
              <a:rPr lang="en-US" altLang="en-US" sz="1900" dirty="0" smtClean="0">
                <a:solidFill>
                  <a:srgbClr val="000000"/>
                </a:solidFill>
              </a:rPr>
              <a:t>hoot-through </a:t>
            </a:r>
            <a:r>
              <a:rPr lang="en-US" altLang="en-US" sz="1900" dirty="0">
                <a:solidFill>
                  <a:srgbClr val="000000"/>
                </a:solidFill>
              </a:rPr>
              <a:t>when using real switches (i.e. there are turn-on and turn-off delays) a dead-time or blanking time is implemented</a:t>
            </a:r>
            <a:endParaRPr lang="en-US" altLang="en-US" dirty="0"/>
          </a:p>
          <a:p>
            <a:pPr eaLnBrk="1" hangingPunct="1"/>
            <a:endParaRPr lang="en-US" altLang="en-US" dirty="0"/>
          </a:p>
        </p:txBody>
      </p:sp>
      <p:sp>
        <p:nvSpPr>
          <p:cNvPr id="4128" name="Rectangle 173"/>
          <p:cNvSpPr>
            <a:spLocks noChangeArrowheads="1"/>
          </p:cNvSpPr>
          <p:nvPr/>
        </p:nvSpPr>
        <p:spPr bwMode="auto">
          <a:xfrm>
            <a:off x="8007350" y="2566988"/>
            <a:ext cx="66675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900">
                <a:solidFill>
                  <a:srgbClr val="000000"/>
                </a:solidFill>
              </a:rPr>
              <a:t> </a:t>
            </a:r>
            <a:endParaRPr lang="en-US" altLang="en-US"/>
          </a:p>
        </p:txBody>
      </p:sp>
      <p:sp>
        <p:nvSpPr>
          <p:cNvPr id="4129" name="Rectangle 174"/>
          <p:cNvSpPr>
            <a:spLocks noChangeArrowheads="1"/>
          </p:cNvSpPr>
          <p:nvPr/>
        </p:nvSpPr>
        <p:spPr bwMode="auto">
          <a:xfrm>
            <a:off x="4419600" y="4419600"/>
            <a:ext cx="4200525" cy="15668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4130" name="Rectangle 175"/>
          <p:cNvSpPr>
            <a:spLocks noChangeArrowheads="1"/>
          </p:cNvSpPr>
          <p:nvPr/>
        </p:nvSpPr>
        <p:spPr bwMode="auto">
          <a:xfrm>
            <a:off x="4522788" y="4481513"/>
            <a:ext cx="3821112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900">
                <a:solidFill>
                  <a:srgbClr val="000000"/>
                </a:solidFill>
              </a:rPr>
              <a:t>Corresponding values of Va and Vb</a:t>
            </a:r>
            <a:endParaRPr lang="en-US" altLang="en-US"/>
          </a:p>
        </p:txBody>
      </p:sp>
      <p:sp>
        <p:nvSpPr>
          <p:cNvPr id="4131" name="Rectangle 176"/>
          <p:cNvSpPr>
            <a:spLocks noChangeArrowheads="1"/>
          </p:cNvSpPr>
          <p:nvPr/>
        </p:nvSpPr>
        <p:spPr bwMode="auto">
          <a:xfrm>
            <a:off x="8347075" y="4481513"/>
            <a:ext cx="66675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900">
                <a:solidFill>
                  <a:srgbClr val="000000"/>
                </a:solidFill>
              </a:rPr>
              <a:t> </a:t>
            </a:r>
            <a:endParaRPr lang="en-US" altLang="en-US"/>
          </a:p>
        </p:txBody>
      </p:sp>
      <p:sp>
        <p:nvSpPr>
          <p:cNvPr id="4132" name="Rectangle 177"/>
          <p:cNvSpPr>
            <a:spLocks noChangeArrowheads="1"/>
          </p:cNvSpPr>
          <p:nvPr/>
        </p:nvSpPr>
        <p:spPr bwMode="auto">
          <a:xfrm>
            <a:off x="4522788" y="4759325"/>
            <a:ext cx="84137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900">
                <a:solidFill>
                  <a:srgbClr val="000000"/>
                </a:solidFill>
              </a:rPr>
              <a:t>•</a:t>
            </a:r>
            <a:endParaRPr lang="en-US" altLang="en-US"/>
          </a:p>
        </p:txBody>
      </p:sp>
      <p:sp>
        <p:nvSpPr>
          <p:cNvPr id="4133" name="Rectangle 178"/>
          <p:cNvSpPr>
            <a:spLocks noChangeArrowheads="1"/>
          </p:cNvSpPr>
          <p:nvPr/>
        </p:nvSpPr>
        <p:spPr bwMode="auto">
          <a:xfrm>
            <a:off x="4608513" y="4759325"/>
            <a:ext cx="66675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900">
                <a:solidFill>
                  <a:srgbClr val="000000"/>
                </a:solidFill>
              </a:rPr>
              <a:t> </a:t>
            </a:r>
            <a:endParaRPr lang="en-US" altLang="en-US"/>
          </a:p>
        </p:txBody>
      </p:sp>
      <p:sp>
        <p:nvSpPr>
          <p:cNvPr id="4134" name="Rectangle 179"/>
          <p:cNvSpPr>
            <a:spLocks noChangeArrowheads="1"/>
          </p:cNvSpPr>
          <p:nvPr/>
        </p:nvSpPr>
        <p:spPr bwMode="auto">
          <a:xfrm>
            <a:off x="4649788" y="4759325"/>
            <a:ext cx="2187575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900">
                <a:solidFill>
                  <a:srgbClr val="000000"/>
                </a:solidFill>
              </a:rPr>
              <a:t>A+ closed, Va = Vdc</a:t>
            </a:r>
            <a:endParaRPr lang="en-US" altLang="en-US"/>
          </a:p>
        </p:txBody>
      </p:sp>
      <p:sp>
        <p:nvSpPr>
          <p:cNvPr id="4135" name="Rectangle 180"/>
          <p:cNvSpPr>
            <a:spLocks noChangeArrowheads="1"/>
          </p:cNvSpPr>
          <p:nvPr/>
        </p:nvSpPr>
        <p:spPr bwMode="auto">
          <a:xfrm>
            <a:off x="6845300" y="4759325"/>
            <a:ext cx="66675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900">
                <a:solidFill>
                  <a:srgbClr val="000000"/>
                </a:solidFill>
              </a:rPr>
              <a:t> </a:t>
            </a:r>
            <a:endParaRPr lang="en-US" altLang="en-US"/>
          </a:p>
        </p:txBody>
      </p:sp>
      <p:sp>
        <p:nvSpPr>
          <p:cNvPr id="4136" name="Rectangle 181"/>
          <p:cNvSpPr>
            <a:spLocks noChangeArrowheads="1"/>
          </p:cNvSpPr>
          <p:nvPr/>
        </p:nvSpPr>
        <p:spPr bwMode="auto">
          <a:xfrm>
            <a:off x="4522788" y="5037138"/>
            <a:ext cx="84137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900">
                <a:solidFill>
                  <a:srgbClr val="000000"/>
                </a:solidFill>
              </a:rPr>
              <a:t>•</a:t>
            </a:r>
            <a:endParaRPr lang="en-US" altLang="en-US"/>
          </a:p>
        </p:txBody>
      </p:sp>
      <p:sp>
        <p:nvSpPr>
          <p:cNvPr id="4137" name="Rectangle 182"/>
          <p:cNvSpPr>
            <a:spLocks noChangeArrowheads="1"/>
          </p:cNvSpPr>
          <p:nvPr/>
        </p:nvSpPr>
        <p:spPr bwMode="auto">
          <a:xfrm>
            <a:off x="4608513" y="5037138"/>
            <a:ext cx="66675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900">
                <a:solidFill>
                  <a:srgbClr val="000000"/>
                </a:solidFill>
              </a:rPr>
              <a:t> </a:t>
            </a:r>
            <a:endParaRPr lang="en-US" altLang="en-US"/>
          </a:p>
        </p:txBody>
      </p:sp>
      <p:sp>
        <p:nvSpPr>
          <p:cNvPr id="4138" name="Rectangle 183"/>
          <p:cNvSpPr>
            <a:spLocks noChangeArrowheads="1"/>
          </p:cNvSpPr>
          <p:nvPr/>
        </p:nvSpPr>
        <p:spPr bwMode="auto">
          <a:xfrm>
            <a:off x="4649788" y="5037138"/>
            <a:ext cx="160337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900">
                <a:solidFill>
                  <a:srgbClr val="000000"/>
                </a:solidFill>
              </a:rPr>
              <a:t>A</a:t>
            </a:r>
            <a:endParaRPr lang="en-US" altLang="en-US"/>
          </a:p>
        </p:txBody>
      </p:sp>
      <p:sp>
        <p:nvSpPr>
          <p:cNvPr id="4139" name="Rectangle 184"/>
          <p:cNvSpPr>
            <a:spLocks noChangeArrowheads="1"/>
          </p:cNvSpPr>
          <p:nvPr/>
        </p:nvSpPr>
        <p:spPr bwMode="auto">
          <a:xfrm>
            <a:off x="4811713" y="5037138"/>
            <a:ext cx="134937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900">
                <a:solidFill>
                  <a:srgbClr val="000000"/>
                </a:solidFill>
              </a:rPr>
              <a:t>–</a:t>
            </a:r>
            <a:endParaRPr lang="en-US" altLang="en-US"/>
          </a:p>
        </p:txBody>
      </p:sp>
      <p:sp>
        <p:nvSpPr>
          <p:cNvPr id="4140" name="Rectangle 185"/>
          <p:cNvSpPr>
            <a:spLocks noChangeArrowheads="1"/>
          </p:cNvSpPr>
          <p:nvPr/>
        </p:nvSpPr>
        <p:spPr bwMode="auto">
          <a:xfrm>
            <a:off x="4945063" y="5037138"/>
            <a:ext cx="1604962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900">
                <a:solidFill>
                  <a:srgbClr val="000000"/>
                </a:solidFill>
              </a:rPr>
              <a:t> closed, Va = 0</a:t>
            </a:r>
            <a:endParaRPr lang="en-US" altLang="en-US"/>
          </a:p>
        </p:txBody>
      </p:sp>
      <p:sp>
        <p:nvSpPr>
          <p:cNvPr id="4141" name="Rectangle 186"/>
          <p:cNvSpPr>
            <a:spLocks noChangeArrowheads="1"/>
          </p:cNvSpPr>
          <p:nvPr/>
        </p:nvSpPr>
        <p:spPr bwMode="auto">
          <a:xfrm>
            <a:off x="6556375" y="5037138"/>
            <a:ext cx="66675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900">
                <a:solidFill>
                  <a:srgbClr val="000000"/>
                </a:solidFill>
              </a:rPr>
              <a:t> </a:t>
            </a:r>
            <a:endParaRPr lang="en-US" altLang="en-US"/>
          </a:p>
        </p:txBody>
      </p:sp>
      <p:sp>
        <p:nvSpPr>
          <p:cNvPr id="4142" name="Rectangle 187"/>
          <p:cNvSpPr>
            <a:spLocks noChangeArrowheads="1"/>
          </p:cNvSpPr>
          <p:nvPr/>
        </p:nvSpPr>
        <p:spPr bwMode="auto">
          <a:xfrm>
            <a:off x="4522788" y="5314950"/>
            <a:ext cx="84137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900">
                <a:solidFill>
                  <a:srgbClr val="000000"/>
                </a:solidFill>
              </a:rPr>
              <a:t>•</a:t>
            </a:r>
            <a:endParaRPr lang="en-US" altLang="en-US"/>
          </a:p>
        </p:txBody>
      </p:sp>
      <p:sp>
        <p:nvSpPr>
          <p:cNvPr id="4143" name="Rectangle 188"/>
          <p:cNvSpPr>
            <a:spLocks noChangeArrowheads="1"/>
          </p:cNvSpPr>
          <p:nvPr/>
        </p:nvSpPr>
        <p:spPr bwMode="auto">
          <a:xfrm>
            <a:off x="4608513" y="5314950"/>
            <a:ext cx="66675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900">
                <a:solidFill>
                  <a:srgbClr val="000000"/>
                </a:solidFill>
              </a:rPr>
              <a:t> </a:t>
            </a:r>
            <a:endParaRPr lang="en-US" altLang="en-US"/>
          </a:p>
        </p:txBody>
      </p:sp>
      <p:sp>
        <p:nvSpPr>
          <p:cNvPr id="4144" name="Rectangle 189"/>
          <p:cNvSpPr>
            <a:spLocks noChangeArrowheads="1"/>
          </p:cNvSpPr>
          <p:nvPr/>
        </p:nvSpPr>
        <p:spPr bwMode="auto">
          <a:xfrm>
            <a:off x="4649788" y="5314950"/>
            <a:ext cx="2187575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900">
                <a:solidFill>
                  <a:srgbClr val="000000"/>
                </a:solidFill>
              </a:rPr>
              <a:t>B+ closed, Vb = Vdc</a:t>
            </a:r>
            <a:endParaRPr lang="en-US" altLang="en-US"/>
          </a:p>
        </p:txBody>
      </p:sp>
      <p:sp>
        <p:nvSpPr>
          <p:cNvPr id="4145" name="Rectangle 190"/>
          <p:cNvSpPr>
            <a:spLocks noChangeArrowheads="1"/>
          </p:cNvSpPr>
          <p:nvPr/>
        </p:nvSpPr>
        <p:spPr bwMode="auto">
          <a:xfrm>
            <a:off x="6845300" y="5314950"/>
            <a:ext cx="66675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900">
                <a:solidFill>
                  <a:srgbClr val="000000"/>
                </a:solidFill>
              </a:rPr>
              <a:t> </a:t>
            </a:r>
            <a:endParaRPr lang="en-US" altLang="en-US"/>
          </a:p>
        </p:txBody>
      </p:sp>
      <p:sp>
        <p:nvSpPr>
          <p:cNvPr id="4146" name="Rectangle 191"/>
          <p:cNvSpPr>
            <a:spLocks noChangeArrowheads="1"/>
          </p:cNvSpPr>
          <p:nvPr/>
        </p:nvSpPr>
        <p:spPr bwMode="auto">
          <a:xfrm>
            <a:off x="4522788" y="5594350"/>
            <a:ext cx="84137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900">
                <a:solidFill>
                  <a:srgbClr val="000000"/>
                </a:solidFill>
              </a:rPr>
              <a:t>•</a:t>
            </a:r>
            <a:endParaRPr lang="en-US" altLang="en-US"/>
          </a:p>
        </p:txBody>
      </p:sp>
      <p:sp>
        <p:nvSpPr>
          <p:cNvPr id="4147" name="Rectangle 192"/>
          <p:cNvSpPr>
            <a:spLocks noChangeArrowheads="1"/>
          </p:cNvSpPr>
          <p:nvPr/>
        </p:nvSpPr>
        <p:spPr bwMode="auto">
          <a:xfrm>
            <a:off x="4608513" y="5594350"/>
            <a:ext cx="66675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900">
                <a:solidFill>
                  <a:srgbClr val="000000"/>
                </a:solidFill>
              </a:rPr>
              <a:t> </a:t>
            </a:r>
            <a:endParaRPr lang="en-US" altLang="en-US"/>
          </a:p>
        </p:txBody>
      </p:sp>
      <p:sp>
        <p:nvSpPr>
          <p:cNvPr id="4148" name="Rectangle 193"/>
          <p:cNvSpPr>
            <a:spLocks noChangeArrowheads="1"/>
          </p:cNvSpPr>
          <p:nvPr/>
        </p:nvSpPr>
        <p:spPr bwMode="auto">
          <a:xfrm>
            <a:off x="4649788" y="5594350"/>
            <a:ext cx="160337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900">
                <a:solidFill>
                  <a:srgbClr val="000000"/>
                </a:solidFill>
              </a:rPr>
              <a:t>B</a:t>
            </a:r>
            <a:endParaRPr lang="en-US" altLang="en-US"/>
          </a:p>
        </p:txBody>
      </p:sp>
      <p:sp>
        <p:nvSpPr>
          <p:cNvPr id="4149" name="Rectangle 194"/>
          <p:cNvSpPr>
            <a:spLocks noChangeArrowheads="1"/>
          </p:cNvSpPr>
          <p:nvPr/>
        </p:nvSpPr>
        <p:spPr bwMode="auto">
          <a:xfrm>
            <a:off x="4811713" y="5594350"/>
            <a:ext cx="134937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900">
                <a:solidFill>
                  <a:srgbClr val="000000"/>
                </a:solidFill>
              </a:rPr>
              <a:t>–</a:t>
            </a:r>
            <a:endParaRPr lang="en-US" altLang="en-US"/>
          </a:p>
        </p:txBody>
      </p:sp>
      <p:sp>
        <p:nvSpPr>
          <p:cNvPr id="4150" name="Rectangle 195"/>
          <p:cNvSpPr>
            <a:spLocks noChangeArrowheads="1"/>
          </p:cNvSpPr>
          <p:nvPr/>
        </p:nvSpPr>
        <p:spPr bwMode="auto">
          <a:xfrm>
            <a:off x="4945063" y="5594350"/>
            <a:ext cx="1604962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900">
                <a:solidFill>
                  <a:srgbClr val="000000"/>
                </a:solidFill>
              </a:rPr>
              <a:t> closed, Vb = 0</a:t>
            </a:r>
            <a:endParaRPr lang="en-US" altLang="en-US"/>
          </a:p>
        </p:txBody>
      </p:sp>
      <p:sp>
        <p:nvSpPr>
          <p:cNvPr id="4151" name="Rectangle 196"/>
          <p:cNvSpPr>
            <a:spLocks noChangeArrowheads="1"/>
          </p:cNvSpPr>
          <p:nvPr/>
        </p:nvSpPr>
        <p:spPr bwMode="auto">
          <a:xfrm>
            <a:off x="6556375" y="5594350"/>
            <a:ext cx="66675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900">
                <a:solidFill>
                  <a:srgbClr val="000000"/>
                </a:solidFill>
              </a:rPr>
              <a:t> </a:t>
            </a:r>
            <a:endParaRPr lang="en-US" altLang="en-US"/>
          </a:p>
        </p:txBody>
      </p:sp>
      <p:sp>
        <p:nvSpPr>
          <p:cNvPr id="4152" name="Rectangle 197"/>
          <p:cNvSpPr>
            <a:spLocks noChangeArrowheads="1"/>
          </p:cNvSpPr>
          <p:nvPr/>
        </p:nvSpPr>
        <p:spPr bwMode="auto">
          <a:xfrm>
            <a:off x="501650" y="357188"/>
            <a:ext cx="81407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400" b="1">
                <a:solidFill>
                  <a:srgbClr val="000000"/>
                </a:solidFill>
              </a:rPr>
              <a:t>H-Bridge Inverter Basics – Creating AC from DC</a:t>
            </a:r>
            <a:endParaRPr lang="en-US" altLang="en-US" sz="2400" b="1"/>
          </a:p>
        </p:txBody>
      </p:sp>
      <p:sp>
        <p:nvSpPr>
          <p:cNvPr id="4153" name="Rectangle 199"/>
          <p:cNvSpPr>
            <a:spLocks noChangeArrowheads="1"/>
          </p:cNvSpPr>
          <p:nvPr/>
        </p:nvSpPr>
        <p:spPr bwMode="auto">
          <a:xfrm>
            <a:off x="3421063" y="884238"/>
            <a:ext cx="66675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900" b="1">
                <a:solidFill>
                  <a:srgbClr val="000000"/>
                </a:solidFill>
              </a:rPr>
              <a:t> </a:t>
            </a:r>
            <a:endParaRPr lang="en-US" altLang="en-US"/>
          </a:p>
        </p:txBody>
      </p:sp>
      <p:sp>
        <p:nvSpPr>
          <p:cNvPr id="4154" name="Line 200"/>
          <p:cNvSpPr>
            <a:spLocks noChangeShapeType="1"/>
          </p:cNvSpPr>
          <p:nvPr/>
        </p:nvSpPr>
        <p:spPr bwMode="auto">
          <a:xfrm>
            <a:off x="833438" y="2351088"/>
            <a:ext cx="1587" cy="517525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55" name="Line 201"/>
          <p:cNvSpPr>
            <a:spLocks noChangeShapeType="1"/>
          </p:cNvSpPr>
          <p:nvPr/>
        </p:nvSpPr>
        <p:spPr bwMode="auto">
          <a:xfrm>
            <a:off x="833438" y="2867025"/>
            <a:ext cx="1587" cy="177800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50" name="Line 202"/>
          <p:cNvSpPr>
            <a:spLocks noChangeShapeType="1"/>
          </p:cNvSpPr>
          <p:nvPr/>
        </p:nvSpPr>
        <p:spPr bwMode="auto">
          <a:xfrm>
            <a:off x="833438" y="3044825"/>
            <a:ext cx="258762" cy="157163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57" name="Line 203"/>
          <p:cNvSpPr>
            <a:spLocks noChangeShapeType="1"/>
          </p:cNvSpPr>
          <p:nvPr/>
        </p:nvSpPr>
        <p:spPr bwMode="auto">
          <a:xfrm>
            <a:off x="833438" y="3270250"/>
            <a:ext cx="1587" cy="677863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58" name="Freeform 204"/>
          <p:cNvSpPr>
            <a:spLocks/>
          </p:cNvSpPr>
          <p:nvPr/>
        </p:nvSpPr>
        <p:spPr bwMode="auto">
          <a:xfrm>
            <a:off x="1397000" y="2879725"/>
            <a:ext cx="273050" cy="158750"/>
          </a:xfrm>
          <a:custGeom>
            <a:avLst/>
            <a:gdLst>
              <a:gd name="T0" fmla="*/ 138113 w 172"/>
              <a:gd name="T1" fmla="*/ 0 h 100"/>
              <a:gd name="T2" fmla="*/ 0 w 172"/>
              <a:gd name="T3" fmla="*/ 158750 h 100"/>
              <a:gd name="T4" fmla="*/ 273050 w 172"/>
              <a:gd name="T5" fmla="*/ 158750 h 100"/>
              <a:gd name="T6" fmla="*/ 138113 w 172"/>
              <a:gd name="T7" fmla="*/ 0 h 1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72" h="100">
                <a:moveTo>
                  <a:pt x="87" y="0"/>
                </a:moveTo>
                <a:lnTo>
                  <a:pt x="0" y="100"/>
                </a:lnTo>
                <a:lnTo>
                  <a:pt x="172" y="100"/>
                </a:lnTo>
                <a:lnTo>
                  <a:pt x="87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59" name="Freeform 205"/>
          <p:cNvSpPr>
            <a:spLocks/>
          </p:cNvSpPr>
          <p:nvPr/>
        </p:nvSpPr>
        <p:spPr bwMode="auto">
          <a:xfrm>
            <a:off x="1397000" y="2879725"/>
            <a:ext cx="273050" cy="158750"/>
          </a:xfrm>
          <a:custGeom>
            <a:avLst/>
            <a:gdLst>
              <a:gd name="T0" fmla="*/ 138113 w 172"/>
              <a:gd name="T1" fmla="*/ 0 h 100"/>
              <a:gd name="T2" fmla="*/ 0 w 172"/>
              <a:gd name="T3" fmla="*/ 158750 h 100"/>
              <a:gd name="T4" fmla="*/ 273050 w 172"/>
              <a:gd name="T5" fmla="*/ 158750 h 100"/>
              <a:gd name="T6" fmla="*/ 138113 w 172"/>
              <a:gd name="T7" fmla="*/ 0 h 1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72" h="100">
                <a:moveTo>
                  <a:pt x="87" y="0"/>
                </a:moveTo>
                <a:lnTo>
                  <a:pt x="0" y="100"/>
                </a:lnTo>
                <a:lnTo>
                  <a:pt x="172" y="100"/>
                </a:lnTo>
                <a:lnTo>
                  <a:pt x="87" y="0"/>
                </a:lnTo>
                <a:close/>
              </a:path>
            </a:pathLst>
          </a:custGeom>
          <a:noFill/>
          <a:ln w="15875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60" name="Line 206"/>
          <p:cNvSpPr>
            <a:spLocks noChangeShapeType="1"/>
          </p:cNvSpPr>
          <p:nvPr/>
        </p:nvSpPr>
        <p:spPr bwMode="auto">
          <a:xfrm>
            <a:off x="1381125" y="2879725"/>
            <a:ext cx="306388" cy="1588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61" name="Line 207"/>
          <p:cNvSpPr>
            <a:spLocks noChangeShapeType="1"/>
          </p:cNvSpPr>
          <p:nvPr/>
        </p:nvSpPr>
        <p:spPr bwMode="auto">
          <a:xfrm flipV="1">
            <a:off x="1533525" y="2593975"/>
            <a:ext cx="1588" cy="285750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62" name="Line 208"/>
          <p:cNvSpPr>
            <a:spLocks noChangeShapeType="1"/>
          </p:cNvSpPr>
          <p:nvPr/>
        </p:nvSpPr>
        <p:spPr bwMode="auto">
          <a:xfrm flipV="1">
            <a:off x="1533525" y="3048000"/>
            <a:ext cx="1588" cy="563563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63" name="Line 209"/>
          <p:cNvSpPr>
            <a:spLocks noChangeShapeType="1"/>
          </p:cNvSpPr>
          <p:nvPr/>
        </p:nvSpPr>
        <p:spPr bwMode="auto">
          <a:xfrm flipH="1">
            <a:off x="842963" y="2593975"/>
            <a:ext cx="690562" cy="1588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64" name="Line 210"/>
          <p:cNvSpPr>
            <a:spLocks noChangeShapeType="1"/>
          </p:cNvSpPr>
          <p:nvPr/>
        </p:nvSpPr>
        <p:spPr bwMode="auto">
          <a:xfrm>
            <a:off x="3086100" y="2351088"/>
            <a:ext cx="1588" cy="517525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65" name="Line 211"/>
          <p:cNvSpPr>
            <a:spLocks noChangeShapeType="1"/>
          </p:cNvSpPr>
          <p:nvPr/>
        </p:nvSpPr>
        <p:spPr bwMode="auto">
          <a:xfrm>
            <a:off x="3086100" y="2867025"/>
            <a:ext cx="1588" cy="177800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60" name="Line 212"/>
          <p:cNvSpPr>
            <a:spLocks noChangeShapeType="1"/>
          </p:cNvSpPr>
          <p:nvPr/>
        </p:nvSpPr>
        <p:spPr bwMode="auto">
          <a:xfrm>
            <a:off x="3086100" y="3044825"/>
            <a:ext cx="255588" cy="157163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67" name="Freeform 213"/>
          <p:cNvSpPr>
            <a:spLocks/>
          </p:cNvSpPr>
          <p:nvPr/>
        </p:nvSpPr>
        <p:spPr bwMode="auto">
          <a:xfrm>
            <a:off x="3649663" y="2879725"/>
            <a:ext cx="271462" cy="158750"/>
          </a:xfrm>
          <a:custGeom>
            <a:avLst/>
            <a:gdLst>
              <a:gd name="T0" fmla="*/ 134937 w 171"/>
              <a:gd name="T1" fmla="*/ 0 h 100"/>
              <a:gd name="T2" fmla="*/ 0 w 171"/>
              <a:gd name="T3" fmla="*/ 158750 h 100"/>
              <a:gd name="T4" fmla="*/ 271462 w 171"/>
              <a:gd name="T5" fmla="*/ 158750 h 100"/>
              <a:gd name="T6" fmla="*/ 134937 w 171"/>
              <a:gd name="T7" fmla="*/ 0 h 1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71" h="100">
                <a:moveTo>
                  <a:pt x="85" y="0"/>
                </a:moveTo>
                <a:lnTo>
                  <a:pt x="0" y="100"/>
                </a:lnTo>
                <a:lnTo>
                  <a:pt x="171" y="100"/>
                </a:lnTo>
                <a:lnTo>
                  <a:pt x="85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68" name="Freeform 214"/>
          <p:cNvSpPr>
            <a:spLocks/>
          </p:cNvSpPr>
          <p:nvPr/>
        </p:nvSpPr>
        <p:spPr bwMode="auto">
          <a:xfrm>
            <a:off x="3649663" y="2879725"/>
            <a:ext cx="271462" cy="158750"/>
          </a:xfrm>
          <a:custGeom>
            <a:avLst/>
            <a:gdLst>
              <a:gd name="T0" fmla="*/ 134937 w 171"/>
              <a:gd name="T1" fmla="*/ 0 h 100"/>
              <a:gd name="T2" fmla="*/ 0 w 171"/>
              <a:gd name="T3" fmla="*/ 158750 h 100"/>
              <a:gd name="T4" fmla="*/ 271462 w 171"/>
              <a:gd name="T5" fmla="*/ 158750 h 100"/>
              <a:gd name="T6" fmla="*/ 134937 w 171"/>
              <a:gd name="T7" fmla="*/ 0 h 1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71" h="100">
                <a:moveTo>
                  <a:pt x="85" y="0"/>
                </a:moveTo>
                <a:lnTo>
                  <a:pt x="0" y="100"/>
                </a:lnTo>
                <a:lnTo>
                  <a:pt x="171" y="100"/>
                </a:lnTo>
                <a:lnTo>
                  <a:pt x="85" y="0"/>
                </a:lnTo>
                <a:close/>
              </a:path>
            </a:pathLst>
          </a:custGeom>
          <a:noFill/>
          <a:ln w="15875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69" name="Line 215"/>
          <p:cNvSpPr>
            <a:spLocks noChangeShapeType="1"/>
          </p:cNvSpPr>
          <p:nvPr/>
        </p:nvSpPr>
        <p:spPr bwMode="auto">
          <a:xfrm>
            <a:off x="3632200" y="2879725"/>
            <a:ext cx="306388" cy="1588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70" name="Line 216"/>
          <p:cNvSpPr>
            <a:spLocks noChangeShapeType="1"/>
          </p:cNvSpPr>
          <p:nvPr/>
        </p:nvSpPr>
        <p:spPr bwMode="auto">
          <a:xfrm flipV="1">
            <a:off x="3784600" y="2593975"/>
            <a:ext cx="1588" cy="285750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71" name="Line 217"/>
          <p:cNvSpPr>
            <a:spLocks noChangeShapeType="1"/>
          </p:cNvSpPr>
          <p:nvPr/>
        </p:nvSpPr>
        <p:spPr bwMode="auto">
          <a:xfrm flipV="1">
            <a:off x="3784600" y="3048000"/>
            <a:ext cx="1588" cy="563563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72" name="Line 218"/>
          <p:cNvSpPr>
            <a:spLocks noChangeShapeType="1"/>
          </p:cNvSpPr>
          <p:nvPr/>
        </p:nvSpPr>
        <p:spPr bwMode="auto">
          <a:xfrm flipH="1">
            <a:off x="3084513" y="2593975"/>
            <a:ext cx="700087" cy="1588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73" name="Line 219"/>
          <p:cNvSpPr>
            <a:spLocks noChangeShapeType="1"/>
          </p:cNvSpPr>
          <p:nvPr/>
        </p:nvSpPr>
        <p:spPr bwMode="auto">
          <a:xfrm>
            <a:off x="833438" y="3960813"/>
            <a:ext cx="1587" cy="519112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74" name="Line 220"/>
          <p:cNvSpPr>
            <a:spLocks noChangeShapeType="1"/>
          </p:cNvSpPr>
          <p:nvPr/>
        </p:nvSpPr>
        <p:spPr bwMode="auto">
          <a:xfrm>
            <a:off x="833438" y="4476750"/>
            <a:ext cx="1587" cy="177800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69" name="Line 221"/>
          <p:cNvSpPr>
            <a:spLocks noChangeShapeType="1"/>
          </p:cNvSpPr>
          <p:nvPr/>
        </p:nvSpPr>
        <p:spPr bwMode="auto">
          <a:xfrm>
            <a:off x="833438" y="4654550"/>
            <a:ext cx="258762" cy="157163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76" name="Freeform 222"/>
          <p:cNvSpPr>
            <a:spLocks/>
          </p:cNvSpPr>
          <p:nvPr/>
        </p:nvSpPr>
        <p:spPr bwMode="auto">
          <a:xfrm>
            <a:off x="1397000" y="4489450"/>
            <a:ext cx="273050" cy="157163"/>
          </a:xfrm>
          <a:custGeom>
            <a:avLst/>
            <a:gdLst>
              <a:gd name="T0" fmla="*/ 138113 w 172"/>
              <a:gd name="T1" fmla="*/ 0 h 99"/>
              <a:gd name="T2" fmla="*/ 0 w 172"/>
              <a:gd name="T3" fmla="*/ 157163 h 99"/>
              <a:gd name="T4" fmla="*/ 273050 w 172"/>
              <a:gd name="T5" fmla="*/ 157163 h 99"/>
              <a:gd name="T6" fmla="*/ 138113 w 172"/>
              <a:gd name="T7" fmla="*/ 0 h 9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72" h="99">
                <a:moveTo>
                  <a:pt x="87" y="0"/>
                </a:moveTo>
                <a:lnTo>
                  <a:pt x="0" y="99"/>
                </a:lnTo>
                <a:lnTo>
                  <a:pt x="172" y="99"/>
                </a:lnTo>
                <a:lnTo>
                  <a:pt x="87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77" name="Freeform 223"/>
          <p:cNvSpPr>
            <a:spLocks/>
          </p:cNvSpPr>
          <p:nvPr/>
        </p:nvSpPr>
        <p:spPr bwMode="auto">
          <a:xfrm>
            <a:off x="1397000" y="4489450"/>
            <a:ext cx="273050" cy="157163"/>
          </a:xfrm>
          <a:custGeom>
            <a:avLst/>
            <a:gdLst>
              <a:gd name="T0" fmla="*/ 138113 w 172"/>
              <a:gd name="T1" fmla="*/ 0 h 99"/>
              <a:gd name="T2" fmla="*/ 0 w 172"/>
              <a:gd name="T3" fmla="*/ 157163 h 99"/>
              <a:gd name="T4" fmla="*/ 273050 w 172"/>
              <a:gd name="T5" fmla="*/ 157163 h 99"/>
              <a:gd name="T6" fmla="*/ 138113 w 172"/>
              <a:gd name="T7" fmla="*/ 0 h 9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72" h="99">
                <a:moveTo>
                  <a:pt x="87" y="0"/>
                </a:moveTo>
                <a:lnTo>
                  <a:pt x="0" y="99"/>
                </a:lnTo>
                <a:lnTo>
                  <a:pt x="172" y="99"/>
                </a:lnTo>
                <a:lnTo>
                  <a:pt x="87" y="0"/>
                </a:lnTo>
                <a:close/>
              </a:path>
            </a:pathLst>
          </a:custGeom>
          <a:noFill/>
          <a:ln w="15875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78" name="Line 224"/>
          <p:cNvSpPr>
            <a:spLocks noChangeShapeType="1"/>
          </p:cNvSpPr>
          <p:nvPr/>
        </p:nvSpPr>
        <p:spPr bwMode="auto">
          <a:xfrm>
            <a:off x="1381125" y="4489450"/>
            <a:ext cx="306388" cy="1588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79" name="Line 225"/>
          <p:cNvSpPr>
            <a:spLocks noChangeShapeType="1"/>
          </p:cNvSpPr>
          <p:nvPr/>
        </p:nvSpPr>
        <p:spPr bwMode="auto">
          <a:xfrm flipV="1">
            <a:off x="1533525" y="4202113"/>
            <a:ext cx="1588" cy="287337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80" name="Line 226"/>
          <p:cNvSpPr>
            <a:spLocks noChangeShapeType="1"/>
          </p:cNvSpPr>
          <p:nvPr/>
        </p:nvSpPr>
        <p:spPr bwMode="auto">
          <a:xfrm flipV="1">
            <a:off x="1533525" y="4656138"/>
            <a:ext cx="1588" cy="563562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81" name="Line 227"/>
          <p:cNvSpPr>
            <a:spLocks noChangeShapeType="1"/>
          </p:cNvSpPr>
          <p:nvPr/>
        </p:nvSpPr>
        <p:spPr bwMode="auto">
          <a:xfrm flipH="1">
            <a:off x="836613" y="5219700"/>
            <a:ext cx="696912" cy="3175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82" name="Line 228"/>
          <p:cNvSpPr>
            <a:spLocks noChangeShapeType="1"/>
          </p:cNvSpPr>
          <p:nvPr/>
        </p:nvSpPr>
        <p:spPr bwMode="auto">
          <a:xfrm>
            <a:off x="3086100" y="3960813"/>
            <a:ext cx="1588" cy="519112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83" name="Line 229"/>
          <p:cNvSpPr>
            <a:spLocks noChangeShapeType="1"/>
          </p:cNvSpPr>
          <p:nvPr/>
        </p:nvSpPr>
        <p:spPr bwMode="auto">
          <a:xfrm>
            <a:off x="3086100" y="4476750"/>
            <a:ext cx="1588" cy="177800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84" name="Line 230"/>
          <p:cNvSpPr>
            <a:spLocks noChangeShapeType="1"/>
          </p:cNvSpPr>
          <p:nvPr/>
        </p:nvSpPr>
        <p:spPr bwMode="auto">
          <a:xfrm>
            <a:off x="3086100" y="4654550"/>
            <a:ext cx="255588" cy="157163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85" name="Freeform 231"/>
          <p:cNvSpPr>
            <a:spLocks/>
          </p:cNvSpPr>
          <p:nvPr/>
        </p:nvSpPr>
        <p:spPr bwMode="auto">
          <a:xfrm>
            <a:off x="3649663" y="4489450"/>
            <a:ext cx="271462" cy="157163"/>
          </a:xfrm>
          <a:custGeom>
            <a:avLst/>
            <a:gdLst>
              <a:gd name="T0" fmla="*/ 134937 w 171"/>
              <a:gd name="T1" fmla="*/ 0 h 99"/>
              <a:gd name="T2" fmla="*/ 0 w 171"/>
              <a:gd name="T3" fmla="*/ 157163 h 99"/>
              <a:gd name="T4" fmla="*/ 271462 w 171"/>
              <a:gd name="T5" fmla="*/ 157163 h 99"/>
              <a:gd name="T6" fmla="*/ 134937 w 171"/>
              <a:gd name="T7" fmla="*/ 0 h 9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71" h="99">
                <a:moveTo>
                  <a:pt x="85" y="0"/>
                </a:moveTo>
                <a:lnTo>
                  <a:pt x="0" y="99"/>
                </a:lnTo>
                <a:lnTo>
                  <a:pt x="171" y="99"/>
                </a:lnTo>
                <a:lnTo>
                  <a:pt x="85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86" name="Freeform 232"/>
          <p:cNvSpPr>
            <a:spLocks/>
          </p:cNvSpPr>
          <p:nvPr/>
        </p:nvSpPr>
        <p:spPr bwMode="auto">
          <a:xfrm>
            <a:off x="3649663" y="4489450"/>
            <a:ext cx="271462" cy="157163"/>
          </a:xfrm>
          <a:custGeom>
            <a:avLst/>
            <a:gdLst>
              <a:gd name="T0" fmla="*/ 134937 w 171"/>
              <a:gd name="T1" fmla="*/ 0 h 99"/>
              <a:gd name="T2" fmla="*/ 0 w 171"/>
              <a:gd name="T3" fmla="*/ 157163 h 99"/>
              <a:gd name="T4" fmla="*/ 271462 w 171"/>
              <a:gd name="T5" fmla="*/ 157163 h 99"/>
              <a:gd name="T6" fmla="*/ 134937 w 171"/>
              <a:gd name="T7" fmla="*/ 0 h 9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71" h="99">
                <a:moveTo>
                  <a:pt x="85" y="0"/>
                </a:moveTo>
                <a:lnTo>
                  <a:pt x="0" y="99"/>
                </a:lnTo>
                <a:lnTo>
                  <a:pt x="171" y="99"/>
                </a:lnTo>
                <a:lnTo>
                  <a:pt x="85" y="0"/>
                </a:lnTo>
                <a:close/>
              </a:path>
            </a:pathLst>
          </a:custGeom>
          <a:noFill/>
          <a:ln w="15875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87" name="Line 233"/>
          <p:cNvSpPr>
            <a:spLocks noChangeShapeType="1"/>
          </p:cNvSpPr>
          <p:nvPr/>
        </p:nvSpPr>
        <p:spPr bwMode="auto">
          <a:xfrm>
            <a:off x="3632200" y="4489450"/>
            <a:ext cx="306388" cy="1588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88" name="Line 234"/>
          <p:cNvSpPr>
            <a:spLocks noChangeShapeType="1"/>
          </p:cNvSpPr>
          <p:nvPr/>
        </p:nvSpPr>
        <p:spPr bwMode="auto">
          <a:xfrm flipV="1">
            <a:off x="3784600" y="4202113"/>
            <a:ext cx="1588" cy="287337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89" name="Line 235"/>
          <p:cNvSpPr>
            <a:spLocks noChangeShapeType="1"/>
          </p:cNvSpPr>
          <p:nvPr/>
        </p:nvSpPr>
        <p:spPr bwMode="auto">
          <a:xfrm flipV="1">
            <a:off x="3784600" y="4656138"/>
            <a:ext cx="1588" cy="563562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90" name="Line 236"/>
          <p:cNvSpPr>
            <a:spLocks noChangeShapeType="1"/>
          </p:cNvSpPr>
          <p:nvPr/>
        </p:nvSpPr>
        <p:spPr bwMode="auto">
          <a:xfrm>
            <a:off x="836613" y="5561013"/>
            <a:ext cx="2252662" cy="1587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91" name="Line 237"/>
          <p:cNvSpPr>
            <a:spLocks noChangeShapeType="1"/>
          </p:cNvSpPr>
          <p:nvPr/>
        </p:nvSpPr>
        <p:spPr bwMode="auto">
          <a:xfrm>
            <a:off x="828675" y="2351088"/>
            <a:ext cx="2254250" cy="1587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92" name="Freeform 238"/>
          <p:cNvSpPr>
            <a:spLocks/>
          </p:cNvSpPr>
          <p:nvPr/>
        </p:nvSpPr>
        <p:spPr bwMode="auto">
          <a:xfrm>
            <a:off x="1881188" y="3694113"/>
            <a:ext cx="525462" cy="536575"/>
          </a:xfrm>
          <a:custGeom>
            <a:avLst/>
            <a:gdLst>
              <a:gd name="T0" fmla="*/ 234950 w 331"/>
              <a:gd name="T1" fmla="*/ 1588 h 338"/>
              <a:gd name="T2" fmla="*/ 196850 w 331"/>
              <a:gd name="T3" fmla="*/ 9525 h 338"/>
              <a:gd name="T4" fmla="*/ 158750 w 331"/>
              <a:gd name="T5" fmla="*/ 20638 h 338"/>
              <a:gd name="T6" fmla="*/ 125412 w 331"/>
              <a:gd name="T7" fmla="*/ 38100 h 338"/>
              <a:gd name="T8" fmla="*/ 95250 w 331"/>
              <a:gd name="T9" fmla="*/ 60325 h 338"/>
              <a:gd name="T10" fmla="*/ 66675 w 331"/>
              <a:gd name="T11" fmla="*/ 87313 h 338"/>
              <a:gd name="T12" fmla="*/ 44450 w 331"/>
              <a:gd name="T13" fmla="*/ 119063 h 338"/>
              <a:gd name="T14" fmla="*/ 25400 w 331"/>
              <a:gd name="T15" fmla="*/ 152400 h 338"/>
              <a:gd name="T16" fmla="*/ 11112 w 331"/>
              <a:gd name="T17" fmla="*/ 187325 h 338"/>
              <a:gd name="T18" fmla="*/ 3175 w 331"/>
              <a:gd name="T19" fmla="*/ 228600 h 338"/>
              <a:gd name="T20" fmla="*/ 0 w 331"/>
              <a:gd name="T21" fmla="*/ 268288 h 338"/>
              <a:gd name="T22" fmla="*/ 3175 w 331"/>
              <a:gd name="T23" fmla="*/ 307975 h 338"/>
              <a:gd name="T24" fmla="*/ 11112 w 331"/>
              <a:gd name="T25" fmla="*/ 349250 h 338"/>
              <a:gd name="T26" fmla="*/ 25400 w 331"/>
              <a:gd name="T27" fmla="*/ 384175 h 338"/>
              <a:gd name="T28" fmla="*/ 44450 w 331"/>
              <a:gd name="T29" fmla="*/ 417513 h 338"/>
              <a:gd name="T30" fmla="*/ 66675 w 331"/>
              <a:gd name="T31" fmla="*/ 449263 h 338"/>
              <a:gd name="T32" fmla="*/ 95250 w 331"/>
              <a:gd name="T33" fmla="*/ 476250 h 338"/>
              <a:gd name="T34" fmla="*/ 125412 w 331"/>
              <a:gd name="T35" fmla="*/ 498475 h 338"/>
              <a:gd name="T36" fmla="*/ 158750 w 331"/>
              <a:gd name="T37" fmla="*/ 515938 h 338"/>
              <a:gd name="T38" fmla="*/ 196850 w 331"/>
              <a:gd name="T39" fmla="*/ 527050 h 338"/>
              <a:gd name="T40" fmla="*/ 234950 w 331"/>
              <a:gd name="T41" fmla="*/ 534988 h 338"/>
              <a:gd name="T42" fmla="*/ 276225 w 331"/>
              <a:gd name="T43" fmla="*/ 534988 h 338"/>
              <a:gd name="T44" fmla="*/ 315912 w 331"/>
              <a:gd name="T45" fmla="*/ 530225 h 338"/>
              <a:gd name="T46" fmla="*/ 352425 w 331"/>
              <a:gd name="T47" fmla="*/ 520700 h 338"/>
              <a:gd name="T48" fmla="*/ 387350 w 331"/>
              <a:gd name="T49" fmla="*/ 504825 h 338"/>
              <a:gd name="T50" fmla="*/ 419100 w 331"/>
              <a:gd name="T51" fmla="*/ 484188 h 338"/>
              <a:gd name="T52" fmla="*/ 449262 w 331"/>
              <a:gd name="T53" fmla="*/ 458788 h 338"/>
              <a:gd name="T54" fmla="*/ 473075 w 331"/>
              <a:gd name="T55" fmla="*/ 428625 h 338"/>
              <a:gd name="T56" fmla="*/ 493712 w 331"/>
              <a:gd name="T57" fmla="*/ 395288 h 338"/>
              <a:gd name="T58" fmla="*/ 509587 w 331"/>
              <a:gd name="T59" fmla="*/ 360363 h 338"/>
              <a:gd name="T60" fmla="*/ 519112 w 331"/>
              <a:gd name="T61" fmla="*/ 322263 h 338"/>
              <a:gd name="T62" fmla="*/ 525462 w 331"/>
              <a:gd name="T63" fmla="*/ 282575 h 338"/>
              <a:gd name="T64" fmla="*/ 523875 w 331"/>
              <a:gd name="T65" fmla="*/ 241300 h 338"/>
              <a:gd name="T66" fmla="*/ 517525 w 331"/>
              <a:gd name="T67" fmla="*/ 200025 h 338"/>
              <a:gd name="T68" fmla="*/ 504825 w 331"/>
              <a:gd name="T69" fmla="*/ 163513 h 338"/>
              <a:gd name="T70" fmla="*/ 487362 w 331"/>
              <a:gd name="T71" fmla="*/ 130175 h 338"/>
              <a:gd name="T72" fmla="*/ 466725 w 331"/>
              <a:gd name="T73" fmla="*/ 96838 h 338"/>
              <a:gd name="T74" fmla="*/ 438150 w 331"/>
              <a:gd name="T75" fmla="*/ 69850 h 338"/>
              <a:gd name="T76" fmla="*/ 409575 w 331"/>
              <a:gd name="T77" fmla="*/ 46038 h 338"/>
              <a:gd name="T78" fmla="*/ 376237 w 331"/>
              <a:gd name="T79" fmla="*/ 26988 h 338"/>
              <a:gd name="T80" fmla="*/ 339725 w 331"/>
              <a:gd name="T81" fmla="*/ 12700 h 338"/>
              <a:gd name="T82" fmla="*/ 303212 w 331"/>
              <a:gd name="T83" fmla="*/ 3175 h 338"/>
              <a:gd name="T84" fmla="*/ 261937 w 331"/>
              <a:gd name="T85" fmla="*/ 0 h 338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</a:gdLst>
            <a:ahLst/>
            <a:cxnLst>
              <a:cxn ang="T86">
                <a:pos x="T0" y="T1"/>
              </a:cxn>
              <a:cxn ang="T87">
                <a:pos x="T2" y="T3"/>
              </a:cxn>
              <a:cxn ang="T88">
                <a:pos x="T4" y="T5"/>
              </a:cxn>
              <a:cxn ang="T89">
                <a:pos x="T6" y="T7"/>
              </a:cxn>
              <a:cxn ang="T90">
                <a:pos x="T8" y="T9"/>
              </a:cxn>
              <a:cxn ang="T91">
                <a:pos x="T10" y="T11"/>
              </a:cxn>
              <a:cxn ang="T92">
                <a:pos x="T12" y="T13"/>
              </a:cxn>
              <a:cxn ang="T93">
                <a:pos x="T14" y="T15"/>
              </a:cxn>
              <a:cxn ang="T94">
                <a:pos x="T16" y="T17"/>
              </a:cxn>
              <a:cxn ang="T95">
                <a:pos x="T18" y="T19"/>
              </a:cxn>
              <a:cxn ang="T96">
                <a:pos x="T20" y="T21"/>
              </a:cxn>
              <a:cxn ang="T97">
                <a:pos x="T22" y="T23"/>
              </a:cxn>
              <a:cxn ang="T98">
                <a:pos x="T24" y="T25"/>
              </a:cxn>
              <a:cxn ang="T99">
                <a:pos x="T26" y="T27"/>
              </a:cxn>
              <a:cxn ang="T100">
                <a:pos x="T28" y="T29"/>
              </a:cxn>
              <a:cxn ang="T101">
                <a:pos x="T30" y="T31"/>
              </a:cxn>
              <a:cxn ang="T102">
                <a:pos x="T32" y="T33"/>
              </a:cxn>
              <a:cxn ang="T103">
                <a:pos x="T34" y="T35"/>
              </a:cxn>
              <a:cxn ang="T104">
                <a:pos x="T36" y="T37"/>
              </a:cxn>
              <a:cxn ang="T105">
                <a:pos x="T38" y="T39"/>
              </a:cxn>
              <a:cxn ang="T106">
                <a:pos x="T40" y="T41"/>
              </a:cxn>
              <a:cxn ang="T107">
                <a:pos x="T42" y="T43"/>
              </a:cxn>
              <a:cxn ang="T108">
                <a:pos x="T44" y="T45"/>
              </a:cxn>
              <a:cxn ang="T109">
                <a:pos x="T46" y="T47"/>
              </a:cxn>
              <a:cxn ang="T110">
                <a:pos x="T48" y="T49"/>
              </a:cxn>
              <a:cxn ang="T111">
                <a:pos x="T50" y="T51"/>
              </a:cxn>
              <a:cxn ang="T112">
                <a:pos x="T52" y="T53"/>
              </a:cxn>
              <a:cxn ang="T113">
                <a:pos x="T54" y="T55"/>
              </a:cxn>
              <a:cxn ang="T114">
                <a:pos x="T56" y="T57"/>
              </a:cxn>
              <a:cxn ang="T115">
                <a:pos x="T58" y="T59"/>
              </a:cxn>
              <a:cxn ang="T116">
                <a:pos x="T60" y="T61"/>
              </a:cxn>
              <a:cxn ang="T117">
                <a:pos x="T62" y="T63"/>
              </a:cxn>
              <a:cxn ang="T118">
                <a:pos x="T64" y="T65"/>
              </a:cxn>
              <a:cxn ang="T119">
                <a:pos x="T66" y="T67"/>
              </a:cxn>
              <a:cxn ang="T120">
                <a:pos x="T68" y="T69"/>
              </a:cxn>
              <a:cxn ang="T121">
                <a:pos x="T70" y="T71"/>
              </a:cxn>
              <a:cxn ang="T122">
                <a:pos x="T72" y="T73"/>
              </a:cxn>
              <a:cxn ang="T123">
                <a:pos x="T74" y="T75"/>
              </a:cxn>
              <a:cxn ang="T124">
                <a:pos x="T76" y="T77"/>
              </a:cxn>
              <a:cxn ang="T125">
                <a:pos x="T78" y="T79"/>
              </a:cxn>
              <a:cxn ang="T126">
                <a:pos x="T80" y="T81"/>
              </a:cxn>
              <a:cxn ang="T127">
                <a:pos x="T82" y="T83"/>
              </a:cxn>
              <a:cxn ang="T128">
                <a:pos x="T84" y="T85"/>
              </a:cxn>
            </a:cxnLst>
            <a:rect l="0" t="0" r="r" b="b"/>
            <a:pathLst>
              <a:path w="331" h="338">
                <a:moveTo>
                  <a:pt x="165" y="0"/>
                </a:moveTo>
                <a:lnTo>
                  <a:pt x="156" y="0"/>
                </a:lnTo>
                <a:lnTo>
                  <a:pt x="148" y="1"/>
                </a:lnTo>
                <a:lnTo>
                  <a:pt x="140" y="2"/>
                </a:lnTo>
                <a:lnTo>
                  <a:pt x="132" y="4"/>
                </a:lnTo>
                <a:lnTo>
                  <a:pt x="124" y="6"/>
                </a:lnTo>
                <a:lnTo>
                  <a:pt x="116" y="8"/>
                </a:lnTo>
                <a:lnTo>
                  <a:pt x="109" y="10"/>
                </a:lnTo>
                <a:lnTo>
                  <a:pt x="100" y="13"/>
                </a:lnTo>
                <a:lnTo>
                  <a:pt x="93" y="17"/>
                </a:lnTo>
                <a:lnTo>
                  <a:pt x="86" y="20"/>
                </a:lnTo>
                <a:lnTo>
                  <a:pt x="79" y="24"/>
                </a:lnTo>
                <a:lnTo>
                  <a:pt x="73" y="29"/>
                </a:lnTo>
                <a:lnTo>
                  <a:pt x="66" y="33"/>
                </a:lnTo>
                <a:lnTo>
                  <a:pt x="60" y="38"/>
                </a:lnTo>
                <a:lnTo>
                  <a:pt x="54" y="44"/>
                </a:lnTo>
                <a:lnTo>
                  <a:pt x="48" y="49"/>
                </a:lnTo>
                <a:lnTo>
                  <a:pt x="42" y="55"/>
                </a:lnTo>
                <a:lnTo>
                  <a:pt x="37" y="61"/>
                </a:lnTo>
                <a:lnTo>
                  <a:pt x="32" y="68"/>
                </a:lnTo>
                <a:lnTo>
                  <a:pt x="28" y="75"/>
                </a:lnTo>
                <a:lnTo>
                  <a:pt x="23" y="82"/>
                </a:lnTo>
                <a:lnTo>
                  <a:pt x="20" y="89"/>
                </a:lnTo>
                <a:lnTo>
                  <a:pt x="16" y="96"/>
                </a:lnTo>
                <a:lnTo>
                  <a:pt x="13" y="103"/>
                </a:lnTo>
                <a:lnTo>
                  <a:pt x="10" y="111"/>
                </a:lnTo>
                <a:lnTo>
                  <a:pt x="7" y="118"/>
                </a:lnTo>
                <a:lnTo>
                  <a:pt x="5" y="126"/>
                </a:lnTo>
                <a:lnTo>
                  <a:pt x="3" y="134"/>
                </a:lnTo>
                <a:lnTo>
                  <a:pt x="2" y="144"/>
                </a:lnTo>
                <a:lnTo>
                  <a:pt x="1" y="152"/>
                </a:lnTo>
                <a:lnTo>
                  <a:pt x="0" y="160"/>
                </a:lnTo>
                <a:lnTo>
                  <a:pt x="0" y="169"/>
                </a:lnTo>
                <a:lnTo>
                  <a:pt x="0" y="178"/>
                </a:lnTo>
                <a:lnTo>
                  <a:pt x="1" y="186"/>
                </a:lnTo>
                <a:lnTo>
                  <a:pt x="2" y="194"/>
                </a:lnTo>
                <a:lnTo>
                  <a:pt x="3" y="203"/>
                </a:lnTo>
                <a:lnTo>
                  <a:pt x="5" y="212"/>
                </a:lnTo>
                <a:lnTo>
                  <a:pt x="7" y="220"/>
                </a:lnTo>
                <a:lnTo>
                  <a:pt x="10" y="227"/>
                </a:lnTo>
                <a:lnTo>
                  <a:pt x="13" y="235"/>
                </a:lnTo>
                <a:lnTo>
                  <a:pt x="16" y="242"/>
                </a:lnTo>
                <a:lnTo>
                  <a:pt x="20" y="249"/>
                </a:lnTo>
                <a:lnTo>
                  <a:pt x="23" y="256"/>
                </a:lnTo>
                <a:lnTo>
                  <a:pt x="28" y="263"/>
                </a:lnTo>
                <a:lnTo>
                  <a:pt x="32" y="270"/>
                </a:lnTo>
                <a:lnTo>
                  <a:pt x="37" y="277"/>
                </a:lnTo>
                <a:lnTo>
                  <a:pt x="42" y="283"/>
                </a:lnTo>
                <a:lnTo>
                  <a:pt x="48" y="289"/>
                </a:lnTo>
                <a:lnTo>
                  <a:pt x="54" y="294"/>
                </a:lnTo>
                <a:lnTo>
                  <a:pt x="60" y="300"/>
                </a:lnTo>
                <a:lnTo>
                  <a:pt x="66" y="305"/>
                </a:lnTo>
                <a:lnTo>
                  <a:pt x="73" y="309"/>
                </a:lnTo>
                <a:lnTo>
                  <a:pt x="79" y="314"/>
                </a:lnTo>
                <a:lnTo>
                  <a:pt x="86" y="318"/>
                </a:lnTo>
                <a:lnTo>
                  <a:pt x="93" y="321"/>
                </a:lnTo>
                <a:lnTo>
                  <a:pt x="100" y="325"/>
                </a:lnTo>
                <a:lnTo>
                  <a:pt x="109" y="328"/>
                </a:lnTo>
                <a:lnTo>
                  <a:pt x="116" y="330"/>
                </a:lnTo>
                <a:lnTo>
                  <a:pt x="124" y="332"/>
                </a:lnTo>
                <a:lnTo>
                  <a:pt x="132" y="334"/>
                </a:lnTo>
                <a:lnTo>
                  <a:pt x="140" y="336"/>
                </a:lnTo>
                <a:lnTo>
                  <a:pt x="148" y="337"/>
                </a:lnTo>
                <a:lnTo>
                  <a:pt x="156" y="337"/>
                </a:lnTo>
                <a:lnTo>
                  <a:pt x="165" y="338"/>
                </a:lnTo>
                <a:lnTo>
                  <a:pt x="174" y="337"/>
                </a:lnTo>
                <a:lnTo>
                  <a:pt x="182" y="337"/>
                </a:lnTo>
                <a:lnTo>
                  <a:pt x="191" y="336"/>
                </a:lnTo>
                <a:lnTo>
                  <a:pt x="199" y="334"/>
                </a:lnTo>
                <a:lnTo>
                  <a:pt x="206" y="332"/>
                </a:lnTo>
                <a:lnTo>
                  <a:pt x="214" y="330"/>
                </a:lnTo>
                <a:lnTo>
                  <a:pt x="222" y="328"/>
                </a:lnTo>
                <a:lnTo>
                  <a:pt x="230" y="325"/>
                </a:lnTo>
                <a:lnTo>
                  <a:pt x="237" y="321"/>
                </a:lnTo>
                <a:lnTo>
                  <a:pt x="244" y="318"/>
                </a:lnTo>
                <a:lnTo>
                  <a:pt x="251" y="314"/>
                </a:lnTo>
                <a:lnTo>
                  <a:pt x="258" y="309"/>
                </a:lnTo>
                <a:lnTo>
                  <a:pt x="264" y="305"/>
                </a:lnTo>
                <a:lnTo>
                  <a:pt x="270" y="300"/>
                </a:lnTo>
                <a:lnTo>
                  <a:pt x="276" y="294"/>
                </a:lnTo>
                <a:lnTo>
                  <a:pt x="283" y="289"/>
                </a:lnTo>
                <a:lnTo>
                  <a:pt x="288" y="283"/>
                </a:lnTo>
                <a:lnTo>
                  <a:pt x="294" y="277"/>
                </a:lnTo>
                <a:lnTo>
                  <a:pt x="298" y="270"/>
                </a:lnTo>
                <a:lnTo>
                  <a:pt x="303" y="263"/>
                </a:lnTo>
                <a:lnTo>
                  <a:pt x="307" y="256"/>
                </a:lnTo>
                <a:lnTo>
                  <a:pt x="311" y="249"/>
                </a:lnTo>
                <a:lnTo>
                  <a:pt x="315" y="242"/>
                </a:lnTo>
                <a:lnTo>
                  <a:pt x="318" y="235"/>
                </a:lnTo>
                <a:lnTo>
                  <a:pt x="321" y="227"/>
                </a:lnTo>
                <a:lnTo>
                  <a:pt x="323" y="220"/>
                </a:lnTo>
                <a:lnTo>
                  <a:pt x="326" y="212"/>
                </a:lnTo>
                <a:lnTo>
                  <a:pt x="327" y="203"/>
                </a:lnTo>
                <a:lnTo>
                  <a:pt x="329" y="194"/>
                </a:lnTo>
                <a:lnTo>
                  <a:pt x="330" y="186"/>
                </a:lnTo>
                <a:lnTo>
                  <a:pt x="331" y="178"/>
                </a:lnTo>
                <a:lnTo>
                  <a:pt x="331" y="169"/>
                </a:lnTo>
                <a:lnTo>
                  <a:pt x="331" y="160"/>
                </a:lnTo>
                <a:lnTo>
                  <a:pt x="330" y="152"/>
                </a:lnTo>
                <a:lnTo>
                  <a:pt x="329" y="144"/>
                </a:lnTo>
                <a:lnTo>
                  <a:pt x="327" y="134"/>
                </a:lnTo>
                <a:lnTo>
                  <a:pt x="326" y="126"/>
                </a:lnTo>
                <a:lnTo>
                  <a:pt x="323" y="118"/>
                </a:lnTo>
                <a:lnTo>
                  <a:pt x="321" y="111"/>
                </a:lnTo>
                <a:lnTo>
                  <a:pt x="318" y="103"/>
                </a:lnTo>
                <a:lnTo>
                  <a:pt x="315" y="96"/>
                </a:lnTo>
                <a:lnTo>
                  <a:pt x="311" y="89"/>
                </a:lnTo>
                <a:lnTo>
                  <a:pt x="307" y="82"/>
                </a:lnTo>
                <a:lnTo>
                  <a:pt x="303" y="75"/>
                </a:lnTo>
                <a:lnTo>
                  <a:pt x="298" y="68"/>
                </a:lnTo>
                <a:lnTo>
                  <a:pt x="294" y="61"/>
                </a:lnTo>
                <a:lnTo>
                  <a:pt x="288" y="55"/>
                </a:lnTo>
                <a:lnTo>
                  <a:pt x="283" y="49"/>
                </a:lnTo>
                <a:lnTo>
                  <a:pt x="276" y="44"/>
                </a:lnTo>
                <a:lnTo>
                  <a:pt x="270" y="38"/>
                </a:lnTo>
                <a:lnTo>
                  <a:pt x="264" y="33"/>
                </a:lnTo>
                <a:lnTo>
                  <a:pt x="258" y="29"/>
                </a:lnTo>
                <a:lnTo>
                  <a:pt x="251" y="24"/>
                </a:lnTo>
                <a:lnTo>
                  <a:pt x="244" y="20"/>
                </a:lnTo>
                <a:lnTo>
                  <a:pt x="237" y="17"/>
                </a:lnTo>
                <a:lnTo>
                  <a:pt x="230" y="13"/>
                </a:lnTo>
                <a:lnTo>
                  <a:pt x="222" y="10"/>
                </a:lnTo>
                <a:lnTo>
                  <a:pt x="214" y="8"/>
                </a:lnTo>
                <a:lnTo>
                  <a:pt x="206" y="6"/>
                </a:lnTo>
                <a:lnTo>
                  <a:pt x="199" y="4"/>
                </a:lnTo>
                <a:lnTo>
                  <a:pt x="191" y="2"/>
                </a:lnTo>
                <a:lnTo>
                  <a:pt x="182" y="1"/>
                </a:lnTo>
                <a:lnTo>
                  <a:pt x="174" y="0"/>
                </a:lnTo>
                <a:lnTo>
                  <a:pt x="165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93" name="Freeform 239"/>
          <p:cNvSpPr>
            <a:spLocks/>
          </p:cNvSpPr>
          <p:nvPr/>
        </p:nvSpPr>
        <p:spPr bwMode="auto">
          <a:xfrm>
            <a:off x="1881188" y="3694113"/>
            <a:ext cx="525462" cy="536575"/>
          </a:xfrm>
          <a:custGeom>
            <a:avLst/>
            <a:gdLst>
              <a:gd name="T0" fmla="*/ 234950 w 331"/>
              <a:gd name="T1" fmla="*/ 1588 h 338"/>
              <a:gd name="T2" fmla="*/ 196850 w 331"/>
              <a:gd name="T3" fmla="*/ 9525 h 338"/>
              <a:gd name="T4" fmla="*/ 158750 w 331"/>
              <a:gd name="T5" fmla="*/ 20638 h 338"/>
              <a:gd name="T6" fmla="*/ 125412 w 331"/>
              <a:gd name="T7" fmla="*/ 38100 h 338"/>
              <a:gd name="T8" fmla="*/ 95250 w 331"/>
              <a:gd name="T9" fmla="*/ 60325 h 338"/>
              <a:gd name="T10" fmla="*/ 66675 w 331"/>
              <a:gd name="T11" fmla="*/ 87313 h 338"/>
              <a:gd name="T12" fmla="*/ 44450 w 331"/>
              <a:gd name="T13" fmla="*/ 119063 h 338"/>
              <a:gd name="T14" fmla="*/ 25400 w 331"/>
              <a:gd name="T15" fmla="*/ 152400 h 338"/>
              <a:gd name="T16" fmla="*/ 11112 w 331"/>
              <a:gd name="T17" fmla="*/ 187325 h 338"/>
              <a:gd name="T18" fmla="*/ 3175 w 331"/>
              <a:gd name="T19" fmla="*/ 228600 h 338"/>
              <a:gd name="T20" fmla="*/ 0 w 331"/>
              <a:gd name="T21" fmla="*/ 268288 h 338"/>
              <a:gd name="T22" fmla="*/ 3175 w 331"/>
              <a:gd name="T23" fmla="*/ 307975 h 338"/>
              <a:gd name="T24" fmla="*/ 11112 w 331"/>
              <a:gd name="T25" fmla="*/ 349250 h 338"/>
              <a:gd name="T26" fmla="*/ 25400 w 331"/>
              <a:gd name="T27" fmla="*/ 384175 h 338"/>
              <a:gd name="T28" fmla="*/ 44450 w 331"/>
              <a:gd name="T29" fmla="*/ 417513 h 338"/>
              <a:gd name="T30" fmla="*/ 66675 w 331"/>
              <a:gd name="T31" fmla="*/ 449263 h 338"/>
              <a:gd name="T32" fmla="*/ 95250 w 331"/>
              <a:gd name="T33" fmla="*/ 476250 h 338"/>
              <a:gd name="T34" fmla="*/ 125412 w 331"/>
              <a:gd name="T35" fmla="*/ 498475 h 338"/>
              <a:gd name="T36" fmla="*/ 158750 w 331"/>
              <a:gd name="T37" fmla="*/ 515938 h 338"/>
              <a:gd name="T38" fmla="*/ 196850 w 331"/>
              <a:gd name="T39" fmla="*/ 527050 h 338"/>
              <a:gd name="T40" fmla="*/ 234950 w 331"/>
              <a:gd name="T41" fmla="*/ 534988 h 338"/>
              <a:gd name="T42" fmla="*/ 276225 w 331"/>
              <a:gd name="T43" fmla="*/ 534988 h 338"/>
              <a:gd name="T44" fmla="*/ 315912 w 331"/>
              <a:gd name="T45" fmla="*/ 530225 h 338"/>
              <a:gd name="T46" fmla="*/ 352425 w 331"/>
              <a:gd name="T47" fmla="*/ 520700 h 338"/>
              <a:gd name="T48" fmla="*/ 387350 w 331"/>
              <a:gd name="T49" fmla="*/ 504825 h 338"/>
              <a:gd name="T50" fmla="*/ 419100 w 331"/>
              <a:gd name="T51" fmla="*/ 484188 h 338"/>
              <a:gd name="T52" fmla="*/ 449262 w 331"/>
              <a:gd name="T53" fmla="*/ 458788 h 338"/>
              <a:gd name="T54" fmla="*/ 473075 w 331"/>
              <a:gd name="T55" fmla="*/ 428625 h 338"/>
              <a:gd name="T56" fmla="*/ 493712 w 331"/>
              <a:gd name="T57" fmla="*/ 395288 h 338"/>
              <a:gd name="T58" fmla="*/ 509587 w 331"/>
              <a:gd name="T59" fmla="*/ 360363 h 338"/>
              <a:gd name="T60" fmla="*/ 519112 w 331"/>
              <a:gd name="T61" fmla="*/ 322263 h 338"/>
              <a:gd name="T62" fmla="*/ 525462 w 331"/>
              <a:gd name="T63" fmla="*/ 282575 h 338"/>
              <a:gd name="T64" fmla="*/ 523875 w 331"/>
              <a:gd name="T65" fmla="*/ 241300 h 338"/>
              <a:gd name="T66" fmla="*/ 517525 w 331"/>
              <a:gd name="T67" fmla="*/ 200025 h 338"/>
              <a:gd name="T68" fmla="*/ 504825 w 331"/>
              <a:gd name="T69" fmla="*/ 163513 h 338"/>
              <a:gd name="T70" fmla="*/ 487362 w 331"/>
              <a:gd name="T71" fmla="*/ 130175 h 338"/>
              <a:gd name="T72" fmla="*/ 466725 w 331"/>
              <a:gd name="T73" fmla="*/ 96838 h 338"/>
              <a:gd name="T74" fmla="*/ 438150 w 331"/>
              <a:gd name="T75" fmla="*/ 69850 h 338"/>
              <a:gd name="T76" fmla="*/ 409575 w 331"/>
              <a:gd name="T77" fmla="*/ 46038 h 338"/>
              <a:gd name="T78" fmla="*/ 376237 w 331"/>
              <a:gd name="T79" fmla="*/ 26988 h 338"/>
              <a:gd name="T80" fmla="*/ 339725 w 331"/>
              <a:gd name="T81" fmla="*/ 12700 h 338"/>
              <a:gd name="T82" fmla="*/ 303212 w 331"/>
              <a:gd name="T83" fmla="*/ 3175 h 338"/>
              <a:gd name="T84" fmla="*/ 261937 w 331"/>
              <a:gd name="T85" fmla="*/ 0 h 338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</a:gdLst>
            <a:ahLst/>
            <a:cxnLst>
              <a:cxn ang="T86">
                <a:pos x="T0" y="T1"/>
              </a:cxn>
              <a:cxn ang="T87">
                <a:pos x="T2" y="T3"/>
              </a:cxn>
              <a:cxn ang="T88">
                <a:pos x="T4" y="T5"/>
              </a:cxn>
              <a:cxn ang="T89">
                <a:pos x="T6" y="T7"/>
              </a:cxn>
              <a:cxn ang="T90">
                <a:pos x="T8" y="T9"/>
              </a:cxn>
              <a:cxn ang="T91">
                <a:pos x="T10" y="T11"/>
              </a:cxn>
              <a:cxn ang="T92">
                <a:pos x="T12" y="T13"/>
              </a:cxn>
              <a:cxn ang="T93">
                <a:pos x="T14" y="T15"/>
              </a:cxn>
              <a:cxn ang="T94">
                <a:pos x="T16" y="T17"/>
              </a:cxn>
              <a:cxn ang="T95">
                <a:pos x="T18" y="T19"/>
              </a:cxn>
              <a:cxn ang="T96">
                <a:pos x="T20" y="T21"/>
              </a:cxn>
              <a:cxn ang="T97">
                <a:pos x="T22" y="T23"/>
              </a:cxn>
              <a:cxn ang="T98">
                <a:pos x="T24" y="T25"/>
              </a:cxn>
              <a:cxn ang="T99">
                <a:pos x="T26" y="T27"/>
              </a:cxn>
              <a:cxn ang="T100">
                <a:pos x="T28" y="T29"/>
              </a:cxn>
              <a:cxn ang="T101">
                <a:pos x="T30" y="T31"/>
              </a:cxn>
              <a:cxn ang="T102">
                <a:pos x="T32" y="T33"/>
              </a:cxn>
              <a:cxn ang="T103">
                <a:pos x="T34" y="T35"/>
              </a:cxn>
              <a:cxn ang="T104">
                <a:pos x="T36" y="T37"/>
              </a:cxn>
              <a:cxn ang="T105">
                <a:pos x="T38" y="T39"/>
              </a:cxn>
              <a:cxn ang="T106">
                <a:pos x="T40" y="T41"/>
              </a:cxn>
              <a:cxn ang="T107">
                <a:pos x="T42" y="T43"/>
              </a:cxn>
              <a:cxn ang="T108">
                <a:pos x="T44" y="T45"/>
              </a:cxn>
              <a:cxn ang="T109">
                <a:pos x="T46" y="T47"/>
              </a:cxn>
              <a:cxn ang="T110">
                <a:pos x="T48" y="T49"/>
              </a:cxn>
              <a:cxn ang="T111">
                <a:pos x="T50" y="T51"/>
              </a:cxn>
              <a:cxn ang="T112">
                <a:pos x="T52" y="T53"/>
              </a:cxn>
              <a:cxn ang="T113">
                <a:pos x="T54" y="T55"/>
              </a:cxn>
              <a:cxn ang="T114">
                <a:pos x="T56" y="T57"/>
              </a:cxn>
              <a:cxn ang="T115">
                <a:pos x="T58" y="T59"/>
              </a:cxn>
              <a:cxn ang="T116">
                <a:pos x="T60" y="T61"/>
              </a:cxn>
              <a:cxn ang="T117">
                <a:pos x="T62" y="T63"/>
              </a:cxn>
              <a:cxn ang="T118">
                <a:pos x="T64" y="T65"/>
              </a:cxn>
              <a:cxn ang="T119">
                <a:pos x="T66" y="T67"/>
              </a:cxn>
              <a:cxn ang="T120">
                <a:pos x="T68" y="T69"/>
              </a:cxn>
              <a:cxn ang="T121">
                <a:pos x="T70" y="T71"/>
              </a:cxn>
              <a:cxn ang="T122">
                <a:pos x="T72" y="T73"/>
              </a:cxn>
              <a:cxn ang="T123">
                <a:pos x="T74" y="T75"/>
              </a:cxn>
              <a:cxn ang="T124">
                <a:pos x="T76" y="T77"/>
              </a:cxn>
              <a:cxn ang="T125">
                <a:pos x="T78" y="T79"/>
              </a:cxn>
              <a:cxn ang="T126">
                <a:pos x="T80" y="T81"/>
              </a:cxn>
              <a:cxn ang="T127">
                <a:pos x="T82" y="T83"/>
              </a:cxn>
              <a:cxn ang="T128">
                <a:pos x="T84" y="T85"/>
              </a:cxn>
            </a:cxnLst>
            <a:rect l="0" t="0" r="r" b="b"/>
            <a:pathLst>
              <a:path w="331" h="338">
                <a:moveTo>
                  <a:pt x="165" y="0"/>
                </a:moveTo>
                <a:lnTo>
                  <a:pt x="156" y="0"/>
                </a:lnTo>
                <a:lnTo>
                  <a:pt x="148" y="1"/>
                </a:lnTo>
                <a:lnTo>
                  <a:pt x="140" y="2"/>
                </a:lnTo>
                <a:lnTo>
                  <a:pt x="132" y="4"/>
                </a:lnTo>
                <a:lnTo>
                  <a:pt x="124" y="6"/>
                </a:lnTo>
                <a:lnTo>
                  <a:pt x="116" y="8"/>
                </a:lnTo>
                <a:lnTo>
                  <a:pt x="109" y="10"/>
                </a:lnTo>
                <a:lnTo>
                  <a:pt x="100" y="13"/>
                </a:lnTo>
                <a:lnTo>
                  <a:pt x="93" y="17"/>
                </a:lnTo>
                <a:lnTo>
                  <a:pt x="86" y="20"/>
                </a:lnTo>
                <a:lnTo>
                  <a:pt x="79" y="24"/>
                </a:lnTo>
                <a:lnTo>
                  <a:pt x="73" y="29"/>
                </a:lnTo>
                <a:lnTo>
                  <a:pt x="66" y="33"/>
                </a:lnTo>
                <a:lnTo>
                  <a:pt x="60" y="38"/>
                </a:lnTo>
                <a:lnTo>
                  <a:pt x="54" y="44"/>
                </a:lnTo>
                <a:lnTo>
                  <a:pt x="48" y="49"/>
                </a:lnTo>
                <a:lnTo>
                  <a:pt x="42" y="55"/>
                </a:lnTo>
                <a:lnTo>
                  <a:pt x="37" y="61"/>
                </a:lnTo>
                <a:lnTo>
                  <a:pt x="32" y="68"/>
                </a:lnTo>
                <a:lnTo>
                  <a:pt x="28" y="75"/>
                </a:lnTo>
                <a:lnTo>
                  <a:pt x="23" y="82"/>
                </a:lnTo>
                <a:lnTo>
                  <a:pt x="20" y="89"/>
                </a:lnTo>
                <a:lnTo>
                  <a:pt x="16" y="96"/>
                </a:lnTo>
                <a:lnTo>
                  <a:pt x="13" y="103"/>
                </a:lnTo>
                <a:lnTo>
                  <a:pt x="10" y="111"/>
                </a:lnTo>
                <a:lnTo>
                  <a:pt x="7" y="118"/>
                </a:lnTo>
                <a:lnTo>
                  <a:pt x="5" y="126"/>
                </a:lnTo>
                <a:lnTo>
                  <a:pt x="3" y="134"/>
                </a:lnTo>
                <a:lnTo>
                  <a:pt x="2" y="144"/>
                </a:lnTo>
                <a:lnTo>
                  <a:pt x="1" y="152"/>
                </a:lnTo>
                <a:lnTo>
                  <a:pt x="0" y="160"/>
                </a:lnTo>
                <a:lnTo>
                  <a:pt x="0" y="169"/>
                </a:lnTo>
                <a:lnTo>
                  <a:pt x="0" y="178"/>
                </a:lnTo>
                <a:lnTo>
                  <a:pt x="1" y="186"/>
                </a:lnTo>
                <a:lnTo>
                  <a:pt x="2" y="194"/>
                </a:lnTo>
                <a:lnTo>
                  <a:pt x="3" y="203"/>
                </a:lnTo>
                <a:lnTo>
                  <a:pt x="5" y="212"/>
                </a:lnTo>
                <a:lnTo>
                  <a:pt x="7" y="220"/>
                </a:lnTo>
                <a:lnTo>
                  <a:pt x="10" y="227"/>
                </a:lnTo>
                <a:lnTo>
                  <a:pt x="13" y="235"/>
                </a:lnTo>
                <a:lnTo>
                  <a:pt x="16" y="242"/>
                </a:lnTo>
                <a:lnTo>
                  <a:pt x="20" y="249"/>
                </a:lnTo>
                <a:lnTo>
                  <a:pt x="23" y="256"/>
                </a:lnTo>
                <a:lnTo>
                  <a:pt x="28" y="263"/>
                </a:lnTo>
                <a:lnTo>
                  <a:pt x="32" y="270"/>
                </a:lnTo>
                <a:lnTo>
                  <a:pt x="37" y="277"/>
                </a:lnTo>
                <a:lnTo>
                  <a:pt x="42" y="283"/>
                </a:lnTo>
                <a:lnTo>
                  <a:pt x="48" y="289"/>
                </a:lnTo>
                <a:lnTo>
                  <a:pt x="54" y="294"/>
                </a:lnTo>
                <a:lnTo>
                  <a:pt x="60" y="300"/>
                </a:lnTo>
                <a:lnTo>
                  <a:pt x="66" y="305"/>
                </a:lnTo>
                <a:lnTo>
                  <a:pt x="73" y="309"/>
                </a:lnTo>
                <a:lnTo>
                  <a:pt x="79" y="314"/>
                </a:lnTo>
                <a:lnTo>
                  <a:pt x="86" y="318"/>
                </a:lnTo>
                <a:lnTo>
                  <a:pt x="93" y="321"/>
                </a:lnTo>
                <a:lnTo>
                  <a:pt x="100" y="325"/>
                </a:lnTo>
                <a:lnTo>
                  <a:pt x="109" y="328"/>
                </a:lnTo>
                <a:lnTo>
                  <a:pt x="116" y="330"/>
                </a:lnTo>
                <a:lnTo>
                  <a:pt x="124" y="332"/>
                </a:lnTo>
                <a:lnTo>
                  <a:pt x="132" y="334"/>
                </a:lnTo>
                <a:lnTo>
                  <a:pt x="140" y="336"/>
                </a:lnTo>
                <a:lnTo>
                  <a:pt x="148" y="337"/>
                </a:lnTo>
                <a:lnTo>
                  <a:pt x="156" y="337"/>
                </a:lnTo>
                <a:lnTo>
                  <a:pt x="165" y="338"/>
                </a:lnTo>
                <a:lnTo>
                  <a:pt x="174" y="337"/>
                </a:lnTo>
                <a:lnTo>
                  <a:pt x="182" y="337"/>
                </a:lnTo>
                <a:lnTo>
                  <a:pt x="191" y="336"/>
                </a:lnTo>
                <a:lnTo>
                  <a:pt x="199" y="334"/>
                </a:lnTo>
                <a:lnTo>
                  <a:pt x="206" y="332"/>
                </a:lnTo>
                <a:lnTo>
                  <a:pt x="214" y="330"/>
                </a:lnTo>
                <a:lnTo>
                  <a:pt x="222" y="328"/>
                </a:lnTo>
                <a:lnTo>
                  <a:pt x="230" y="325"/>
                </a:lnTo>
                <a:lnTo>
                  <a:pt x="237" y="321"/>
                </a:lnTo>
                <a:lnTo>
                  <a:pt x="244" y="318"/>
                </a:lnTo>
                <a:lnTo>
                  <a:pt x="251" y="314"/>
                </a:lnTo>
                <a:lnTo>
                  <a:pt x="258" y="309"/>
                </a:lnTo>
                <a:lnTo>
                  <a:pt x="264" y="305"/>
                </a:lnTo>
                <a:lnTo>
                  <a:pt x="270" y="300"/>
                </a:lnTo>
                <a:lnTo>
                  <a:pt x="276" y="294"/>
                </a:lnTo>
                <a:lnTo>
                  <a:pt x="283" y="289"/>
                </a:lnTo>
                <a:lnTo>
                  <a:pt x="288" y="283"/>
                </a:lnTo>
                <a:lnTo>
                  <a:pt x="294" y="277"/>
                </a:lnTo>
                <a:lnTo>
                  <a:pt x="298" y="270"/>
                </a:lnTo>
                <a:lnTo>
                  <a:pt x="303" y="263"/>
                </a:lnTo>
                <a:lnTo>
                  <a:pt x="307" y="256"/>
                </a:lnTo>
                <a:lnTo>
                  <a:pt x="311" y="249"/>
                </a:lnTo>
                <a:lnTo>
                  <a:pt x="315" y="242"/>
                </a:lnTo>
                <a:lnTo>
                  <a:pt x="318" y="235"/>
                </a:lnTo>
                <a:lnTo>
                  <a:pt x="321" y="227"/>
                </a:lnTo>
                <a:lnTo>
                  <a:pt x="323" y="220"/>
                </a:lnTo>
                <a:lnTo>
                  <a:pt x="326" y="212"/>
                </a:lnTo>
                <a:lnTo>
                  <a:pt x="327" y="203"/>
                </a:lnTo>
                <a:lnTo>
                  <a:pt x="329" y="194"/>
                </a:lnTo>
                <a:lnTo>
                  <a:pt x="330" y="186"/>
                </a:lnTo>
                <a:lnTo>
                  <a:pt x="331" y="178"/>
                </a:lnTo>
                <a:lnTo>
                  <a:pt x="331" y="169"/>
                </a:lnTo>
                <a:lnTo>
                  <a:pt x="331" y="160"/>
                </a:lnTo>
                <a:lnTo>
                  <a:pt x="330" y="152"/>
                </a:lnTo>
                <a:lnTo>
                  <a:pt x="329" y="144"/>
                </a:lnTo>
                <a:lnTo>
                  <a:pt x="327" y="134"/>
                </a:lnTo>
                <a:lnTo>
                  <a:pt x="326" y="126"/>
                </a:lnTo>
                <a:lnTo>
                  <a:pt x="323" y="118"/>
                </a:lnTo>
                <a:lnTo>
                  <a:pt x="321" y="111"/>
                </a:lnTo>
                <a:lnTo>
                  <a:pt x="318" y="103"/>
                </a:lnTo>
                <a:lnTo>
                  <a:pt x="315" y="96"/>
                </a:lnTo>
                <a:lnTo>
                  <a:pt x="311" y="89"/>
                </a:lnTo>
                <a:lnTo>
                  <a:pt x="307" y="82"/>
                </a:lnTo>
                <a:lnTo>
                  <a:pt x="303" y="75"/>
                </a:lnTo>
                <a:lnTo>
                  <a:pt x="298" y="68"/>
                </a:lnTo>
                <a:lnTo>
                  <a:pt x="294" y="61"/>
                </a:lnTo>
                <a:lnTo>
                  <a:pt x="288" y="55"/>
                </a:lnTo>
                <a:lnTo>
                  <a:pt x="283" y="49"/>
                </a:lnTo>
                <a:lnTo>
                  <a:pt x="276" y="44"/>
                </a:lnTo>
                <a:lnTo>
                  <a:pt x="270" y="38"/>
                </a:lnTo>
                <a:lnTo>
                  <a:pt x="264" y="33"/>
                </a:lnTo>
                <a:lnTo>
                  <a:pt x="258" y="29"/>
                </a:lnTo>
                <a:lnTo>
                  <a:pt x="251" y="24"/>
                </a:lnTo>
                <a:lnTo>
                  <a:pt x="244" y="20"/>
                </a:lnTo>
                <a:lnTo>
                  <a:pt x="237" y="17"/>
                </a:lnTo>
                <a:lnTo>
                  <a:pt x="230" y="13"/>
                </a:lnTo>
                <a:lnTo>
                  <a:pt x="222" y="10"/>
                </a:lnTo>
                <a:lnTo>
                  <a:pt x="214" y="8"/>
                </a:lnTo>
                <a:lnTo>
                  <a:pt x="206" y="6"/>
                </a:lnTo>
                <a:lnTo>
                  <a:pt x="199" y="4"/>
                </a:lnTo>
                <a:lnTo>
                  <a:pt x="191" y="2"/>
                </a:lnTo>
                <a:lnTo>
                  <a:pt x="182" y="1"/>
                </a:lnTo>
                <a:lnTo>
                  <a:pt x="174" y="0"/>
                </a:lnTo>
                <a:lnTo>
                  <a:pt x="165" y="0"/>
                </a:lnTo>
              </a:path>
            </a:pathLst>
          </a:custGeom>
          <a:noFill/>
          <a:ln w="15875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94" name="Freeform 240"/>
          <p:cNvSpPr>
            <a:spLocks/>
          </p:cNvSpPr>
          <p:nvPr/>
        </p:nvSpPr>
        <p:spPr bwMode="auto">
          <a:xfrm>
            <a:off x="1806575" y="3924300"/>
            <a:ext cx="74613" cy="76200"/>
          </a:xfrm>
          <a:custGeom>
            <a:avLst/>
            <a:gdLst>
              <a:gd name="T0" fmla="*/ 36513 w 47"/>
              <a:gd name="T1" fmla="*/ 0 h 48"/>
              <a:gd name="T2" fmla="*/ 33338 w 47"/>
              <a:gd name="T3" fmla="*/ 0 h 48"/>
              <a:gd name="T4" fmla="*/ 28575 w 47"/>
              <a:gd name="T5" fmla="*/ 1588 h 48"/>
              <a:gd name="T6" fmla="*/ 22225 w 47"/>
              <a:gd name="T7" fmla="*/ 3175 h 48"/>
              <a:gd name="T8" fmla="*/ 15875 w 47"/>
              <a:gd name="T9" fmla="*/ 6350 h 48"/>
              <a:gd name="T10" fmla="*/ 11113 w 47"/>
              <a:gd name="T11" fmla="*/ 11113 h 48"/>
              <a:gd name="T12" fmla="*/ 6350 w 47"/>
              <a:gd name="T13" fmla="*/ 17463 h 48"/>
              <a:gd name="T14" fmla="*/ 3175 w 47"/>
              <a:gd name="T15" fmla="*/ 23813 h 48"/>
              <a:gd name="T16" fmla="*/ 0 w 47"/>
              <a:gd name="T17" fmla="*/ 30163 h 48"/>
              <a:gd name="T18" fmla="*/ 0 w 47"/>
              <a:gd name="T19" fmla="*/ 38100 h 48"/>
              <a:gd name="T20" fmla="*/ 0 w 47"/>
              <a:gd name="T21" fmla="*/ 46038 h 48"/>
              <a:gd name="T22" fmla="*/ 3175 w 47"/>
              <a:gd name="T23" fmla="*/ 52388 h 48"/>
              <a:gd name="T24" fmla="*/ 6350 w 47"/>
              <a:gd name="T25" fmla="*/ 60325 h 48"/>
              <a:gd name="T26" fmla="*/ 11113 w 47"/>
              <a:gd name="T27" fmla="*/ 65088 h 48"/>
              <a:gd name="T28" fmla="*/ 15875 w 47"/>
              <a:gd name="T29" fmla="*/ 69850 h 48"/>
              <a:gd name="T30" fmla="*/ 22225 w 47"/>
              <a:gd name="T31" fmla="*/ 73025 h 48"/>
              <a:gd name="T32" fmla="*/ 28575 w 47"/>
              <a:gd name="T33" fmla="*/ 76200 h 48"/>
              <a:gd name="T34" fmla="*/ 33338 w 47"/>
              <a:gd name="T35" fmla="*/ 76200 h 48"/>
              <a:gd name="T36" fmla="*/ 36513 w 47"/>
              <a:gd name="T37" fmla="*/ 76200 h 48"/>
              <a:gd name="T38" fmla="*/ 39688 w 47"/>
              <a:gd name="T39" fmla="*/ 76200 h 48"/>
              <a:gd name="T40" fmla="*/ 44450 w 47"/>
              <a:gd name="T41" fmla="*/ 76200 h 48"/>
              <a:gd name="T42" fmla="*/ 50800 w 47"/>
              <a:gd name="T43" fmla="*/ 73025 h 48"/>
              <a:gd name="T44" fmla="*/ 57150 w 47"/>
              <a:gd name="T45" fmla="*/ 69850 h 48"/>
              <a:gd name="T46" fmla="*/ 61913 w 47"/>
              <a:gd name="T47" fmla="*/ 65088 h 48"/>
              <a:gd name="T48" fmla="*/ 68263 w 47"/>
              <a:gd name="T49" fmla="*/ 60325 h 48"/>
              <a:gd name="T50" fmla="*/ 71438 w 47"/>
              <a:gd name="T51" fmla="*/ 52388 h 48"/>
              <a:gd name="T52" fmla="*/ 73025 w 47"/>
              <a:gd name="T53" fmla="*/ 46038 h 48"/>
              <a:gd name="T54" fmla="*/ 74613 w 47"/>
              <a:gd name="T55" fmla="*/ 38100 h 48"/>
              <a:gd name="T56" fmla="*/ 73025 w 47"/>
              <a:gd name="T57" fmla="*/ 30163 h 48"/>
              <a:gd name="T58" fmla="*/ 71438 w 47"/>
              <a:gd name="T59" fmla="*/ 23813 h 48"/>
              <a:gd name="T60" fmla="*/ 68263 w 47"/>
              <a:gd name="T61" fmla="*/ 17463 h 48"/>
              <a:gd name="T62" fmla="*/ 61913 w 47"/>
              <a:gd name="T63" fmla="*/ 11113 h 48"/>
              <a:gd name="T64" fmla="*/ 57150 w 47"/>
              <a:gd name="T65" fmla="*/ 6350 h 48"/>
              <a:gd name="T66" fmla="*/ 50800 w 47"/>
              <a:gd name="T67" fmla="*/ 3175 h 48"/>
              <a:gd name="T68" fmla="*/ 44450 w 47"/>
              <a:gd name="T69" fmla="*/ 1588 h 48"/>
              <a:gd name="T70" fmla="*/ 39688 w 47"/>
              <a:gd name="T71" fmla="*/ 0 h 48"/>
              <a:gd name="T72" fmla="*/ 36513 w 47"/>
              <a:gd name="T73" fmla="*/ 0 h 48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0" t="0" r="r" b="b"/>
            <a:pathLst>
              <a:path w="47" h="48">
                <a:moveTo>
                  <a:pt x="23" y="0"/>
                </a:moveTo>
                <a:lnTo>
                  <a:pt x="21" y="0"/>
                </a:lnTo>
                <a:lnTo>
                  <a:pt x="18" y="1"/>
                </a:lnTo>
                <a:lnTo>
                  <a:pt x="14" y="2"/>
                </a:lnTo>
                <a:lnTo>
                  <a:pt x="10" y="4"/>
                </a:lnTo>
                <a:lnTo>
                  <a:pt x="7" y="7"/>
                </a:lnTo>
                <a:lnTo>
                  <a:pt x="4" y="11"/>
                </a:lnTo>
                <a:lnTo>
                  <a:pt x="2" y="15"/>
                </a:lnTo>
                <a:lnTo>
                  <a:pt x="0" y="19"/>
                </a:lnTo>
                <a:lnTo>
                  <a:pt x="0" y="24"/>
                </a:lnTo>
                <a:lnTo>
                  <a:pt x="0" y="29"/>
                </a:lnTo>
                <a:lnTo>
                  <a:pt x="2" y="33"/>
                </a:lnTo>
                <a:lnTo>
                  <a:pt x="4" y="38"/>
                </a:lnTo>
                <a:lnTo>
                  <a:pt x="7" y="41"/>
                </a:lnTo>
                <a:lnTo>
                  <a:pt x="10" y="44"/>
                </a:lnTo>
                <a:lnTo>
                  <a:pt x="14" y="46"/>
                </a:lnTo>
                <a:lnTo>
                  <a:pt x="18" y="48"/>
                </a:lnTo>
                <a:lnTo>
                  <a:pt x="21" y="48"/>
                </a:lnTo>
                <a:lnTo>
                  <a:pt x="23" y="48"/>
                </a:lnTo>
                <a:lnTo>
                  <a:pt x="25" y="48"/>
                </a:lnTo>
                <a:lnTo>
                  <a:pt x="28" y="48"/>
                </a:lnTo>
                <a:lnTo>
                  <a:pt x="32" y="46"/>
                </a:lnTo>
                <a:lnTo>
                  <a:pt x="36" y="44"/>
                </a:lnTo>
                <a:lnTo>
                  <a:pt x="39" y="41"/>
                </a:lnTo>
                <a:lnTo>
                  <a:pt x="43" y="38"/>
                </a:lnTo>
                <a:lnTo>
                  <a:pt x="45" y="33"/>
                </a:lnTo>
                <a:lnTo>
                  <a:pt x="46" y="29"/>
                </a:lnTo>
                <a:lnTo>
                  <a:pt x="47" y="24"/>
                </a:lnTo>
                <a:lnTo>
                  <a:pt x="46" y="19"/>
                </a:lnTo>
                <a:lnTo>
                  <a:pt x="45" y="15"/>
                </a:lnTo>
                <a:lnTo>
                  <a:pt x="43" y="11"/>
                </a:lnTo>
                <a:lnTo>
                  <a:pt x="39" y="7"/>
                </a:lnTo>
                <a:lnTo>
                  <a:pt x="36" y="4"/>
                </a:lnTo>
                <a:lnTo>
                  <a:pt x="32" y="2"/>
                </a:lnTo>
                <a:lnTo>
                  <a:pt x="28" y="1"/>
                </a:lnTo>
                <a:lnTo>
                  <a:pt x="25" y="0"/>
                </a:lnTo>
                <a:lnTo>
                  <a:pt x="23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95" name="Freeform 241"/>
          <p:cNvSpPr>
            <a:spLocks/>
          </p:cNvSpPr>
          <p:nvPr/>
        </p:nvSpPr>
        <p:spPr bwMode="auto">
          <a:xfrm>
            <a:off x="1806575" y="3924300"/>
            <a:ext cx="74613" cy="76200"/>
          </a:xfrm>
          <a:custGeom>
            <a:avLst/>
            <a:gdLst>
              <a:gd name="T0" fmla="*/ 36513 w 47"/>
              <a:gd name="T1" fmla="*/ 0 h 48"/>
              <a:gd name="T2" fmla="*/ 33338 w 47"/>
              <a:gd name="T3" fmla="*/ 0 h 48"/>
              <a:gd name="T4" fmla="*/ 28575 w 47"/>
              <a:gd name="T5" fmla="*/ 1588 h 48"/>
              <a:gd name="T6" fmla="*/ 22225 w 47"/>
              <a:gd name="T7" fmla="*/ 3175 h 48"/>
              <a:gd name="T8" fmla="*/ 15875 w 47"/>
              <a:gd name="T9" fmla="*/ 6350 h 48"/>
              <a:gd name="T10" fmla="*/ 11113 w 47"/>
              <a:gd name="T11" fmla="*/ 11113 h 48"/>
              <a:gd name="T12" fmla="*/ 6350 w 47"/>
              <a:gd name="T13" fmla="*/ 17463 h 48"/>
              <a:gd name="T14" fmla="*/ 3175 w 47"/>
              <a:gd name="T15" fmla="*/ 23813 h 48"/>
              <a:gd name="T16" fmla="*/ 0 w 47"/>
              <a:gd name="T17" fmla="*/ 30163 h 48"/>
              <a:gd name="T18" fmla="*/ 0 w 47"/>
              <a:gd name="T19" fmla="*/ 38100 h 48"/>
              <a:gd name="T20" fmla="*/ 0 w 47"/>
              <a:gd name="T21" fmla="*/ 46038 h 48"/>
              <a:gd name="T22" fmla="*/ 3175 w 47"/>
              <a:gd name="T23" fmla="*/ 52388 h 48"/>
              <a:gd name="T24" fmla="*/ 6350 w 47"/>
              <a:gd name="T25" fmla="*/ 60325 h 48"/>
              <a:gd name="T26" fmla="*/ 11113 w 47"/>
              <a:gd name="T27" fmla="*/ 65088 h 48"/>
              <a:gd name="T28" fmla="*/ 15875 w 47"/>
              <a:gd name="T29" fmla="*/ 69850 h 48"/>
              <a:gd name="T30" fmla="*/ 22225 w 47"/>
              <a:gd name="T31" fmla="*/ 73025 h 48"/>
              <a:gd name="T32" fmla="*/ 28575 w 47"/>
              <a:gd name="T33" fmla="*/ 76200 h 48"/>
              <a:gd name="T34" fmla="*/ 33338 w 47"/>
              <a:gd name="T35" fmla="*/ 76200 h 48"/>
              <a:gd name="T36" fmla="*/ 36513 w 47"/>
              <a:gd name="T37" fmla="*/ 76200 h 48"/>
              <a:gd name="T38" fmla="*/ 39688 w 47"/>
              <a:gd name="T39" fmla="*/ 76200 h 48"/>
              <a:gd name="T40" fmla="*/ 44450 w 47"/>
              <a:gd name="T41" fmla="*/ 76200 h 48"/>
              <a:gd name="T42" fmla="*/ 50800 w 47"/>
              <a:gd name="T43" fmla="*/ 73025 h 48"/>
              <a:gd name="T44" fmla="*/ 57150 w 47"/>
              <a:gd name="T45" fmla="*/ 69850 h 48"/>
              <a:gd name="T46" fmla="*/ 61913 w 47"/>
              <a:gd name="T47" fmla="*/ 65088 h 48"/>
              <a:gd name="T48" fmla="*/ 68263 w 47"/>
              <a:gd name="T49" fmla="*/ 60325 h 48"/>
              <a:gd name="T50" fmla="*/ 71438 w 47"/>
              <a:gd name="T51" fmla="*/ 52388 h 48"/>
              <a:gd name="T52" fmla="*/ 73025 w 47"/>
              <a:gd name="T53" fmla="*/ 46038 h 48"/>
              <a:gd name="T54" fmla="*/ 74613 w 47"/>
              <a:gd name="T55" fmla="*/ 38100 h 48"/>
              <a:gd name="T56" fmla="*/ 73025 w 47"/>
              <a:gd name="T57" fmla="*/ 30163 h 48"/>
              <a:gd name="T58" fmla="*/ 71438 w 47"/>
              <a:gd name="T59" fmla="*/ 23813 h 48"/>
              <a:gd name="T60" fmla="*/ 68263 w 47"/>
              <a:gd name="T61" fmla="*/ 17463 h 48"/>
              <a:gd name="T62" fmla="*/ 61913 w 47"/>
              <a:gd name="T63" fmla="*/ 11113 h 48"/>
              <a:gd name="T64" fmla="*/ 57150 w 47"/>
              <a:gd name="T65" fmla="*/ 6350 h 48"/>
              <a:gd name="T66" fmla="*/ 50800 w 47"/>
              <a:gd name="T67" fmla="*/ 3175 h 48"/>
              <a:gd name="T68" fmla="*/ 44450 w 47"/>
              <a:gd name="T69" fmla="*/ 1588 h 48"/>
              <a:gd name="T70" fmla="*/ 39688 w 47"/>
              <a:gd name="T71" fmla="*/ 0 h 48"/>
              <a:gd name="T72" fmla="*/ 36513 w 47"/>
              <a:gd name="T73" fmla="*/ 0 h 48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0" t="0" r="r" b="b"/>
            <a:pathLst>
              <a:path w="47" h="48">
                <a:moveTo>
                  <a:pt x="23" y="0"/>
                </a:moveTo>
                <a:lnTo>
                  <a:pt x="21" y="0"/>
                </a:lnTo>
                <a:lnTo>
                  <a:pt x="18" y="1"/>
                </a:lnTo>
                <a:lnTo>
                  <a:pt x="14" y="2"/>
                </a:lnTo>
                <a:lnTo>
                  <a:pt x="10" y="4"/>
                </a:lnTo>
                <a:lnTo>
                  <a:pt x="7" y="7"/>
                </a:lnTo>
                <a:lnTo>
                  <a:pt x="4" y="11"/>
                </a:lnTo>
                <a:lnTo>
                  <a:pt x="2" y="15"/>
                </a:lnTo>
                <a:lnTo>
                  <a:pt x="0" y="19"/>
                </a:lnTo>
                <a:lnTo>
                  <a:pt x="0" y="24"/>
                </a:lnTo>
                <a:lnTo>
                  <a:pt x="0" y="29"/>
                </a:lnTo>
                <a:lnTo>
                  <a:pt x="2" y="33"/>
                </a:lnTo>
                <a:lnTo>
                  <a:pt x="4" y="38"/>
                </a:lnTo>
                <a:lnTo>
                  <a:pt x="7" y="41"/>
                </a:lnTo>
                <a:lnTo>
                  <a:pt x="10" y="44"/>
                </a:lnTo>
                <a:lnTo>
                  <a:pt x="14" y="46"/>
                </a:lnTo>
                <a:lnTo>
                  <a:pt x="18" y="48"/>
                </a:lnTo>
                <a:lnTo>
                  <a:pt x="21" y="48"/>
                </a:lnTo>
                <a:lnTo>
                  <a:pt x="23" y="48"/>
                </a:lnTo>
                <a:lnTo>
                  <a:pt x="25" y="48"/>
                </a:lnTo>
                <a:lnTo>
                  <a:pt x="28" y="48"/>
                </a:lnTo>
                <a:lnTo>
                  <a:pt x="32" y="46"/>
                </a:lnTo>
                <a:lnTo>
                  <a:pt x="36" y="44"/>
                </a:lnTo>
                <a:lnTo>
                  <a:pt x="39" y="41"/>
                </a:lnTo>
                <a:lnTo>
                  <a:pt x="43" y="38"/>
                </a:lnTo>
                <a:lnTo>
                  <a:pt x="45" y="33"/>
                </a:lnTo>
                <a:lnTo>
                  <a:pt x="46" y="29"/>
                </a:lnTo>
                <a:lnTo>
                  <a:pt x="47" y="24"/>
                </a:lnTo>
                <a:lnTo>
                  <a:pt x="46" y="19"/>
                </a:lnTo>
                <a:lnTo>
                  <a:pt x="45" y="15"/>
                </a:lnTo>
                <a:lnTo>
                  <a:pt x="43" y="11"/>
                </a:lnTo>
                <a:lnTo>
                  <a:pt x="39" y="7"/>
                </a:lnTo>
                <a:lnTo>
                  <a:pt x="36" y="4"/>
                </a:lnTo>
                <a:lnTo>
                  <a:pt x="32" y="2"/>
                </a:lnTo>
                <a:lnTo>
                  <a:pt x="28" y="1"/>
                </a:lnTo>
                <a:lnTo>
                  <a:pt x="25" y="0"/>
                </a:lnTo>
                <a:lnTo>
                  <a:pt x="23" y="0"/>
                </a:lnTo>
              </a:path>
            </a:pathLst>
          </a:custGeom>
          <a:noFill/>
          <a:ln w="9525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96" name="Line 242"/>
          <p:cNvSpPr>
            <a:spLocks noChangeShapeType="1"/>
          </p:cNvSpPr>
          <p:nvPr/>
        </p:nvSpPr>
        <p:spPr bwMode="auto">
          <a:xfrm flipH="1">
            <a:off x="828675" y="3960813"/>
            <a:ext cx="977900" cy="1587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97" name="Freeform 243"/>
          <p:cNvSpPr>
            <a:spLocks/>
          </p:cNvSpPr>
          <p:nvPr/>
        </p:nvSpPr>
        <p:spPr bwMode="auto">
          <a:xfrm>
            <a:off x="2406650" y="3924300"/>
            <a:ext cx="74613" cy="76200"/>
          </a:xfrm>
          <a:custGeom>
            <a:avLst/>
            <a:gdLst>
              <a:gd name="T0" fmla="*/ 38100 w 47"/>
              <a:gd name="T1" fmla="*/ 0 h 48"/>
              <a:gd name="T2" fmla="*/ 33338 w 47"/>
              <a:gd name="T3" fmla="*/ 0 h 48"/>
              <a:gd name="T4" fmla="*/ 30163 w 47"/>
              <a:gd name="T5" fmla="*/ 1588 h 48"/>
              <a:gd name="T6" fmla="*/ 23813 w 47"/>
              <a:gd name="T7" fmla="*/ 3175 h 48"/>
              <a:gd name="T8" fmla="*/ 17463 w 47"/>
              <a:gd name="T9" fmla="*/ 6350 h 48"/>
              <a:gd name="T10" fmla="*/ 9525 w 47"/>
              <a:gd name="T11" fmla="*/ 11113 h 48"/>
              <a:gd name="T12" fmla="*/ 6350 w 47"/>
              <a:gd name="T13" fmla="*/ 17463 h 48"/>
              <a:gd name="T14" fmla="*/ 3175 w 47"/>
              <a:gd name="T15" fmla="*/ 23813 h 48"/>
              <a:gd name="T16" fmla="*/ 0 w 47"/>
              <a:gd name="T17" fmla="*/ 30163 h 48"/>
              <a:gd name="T18" fmla="*/ 0 w 47"/>
              <a:gd name="T19" fmla="*/ 38100 h 48"/>
              <a:gd name="T20" fmla="*/ 0 w 47"/>
              <a:gd name="T21" fmla="*/ 46038 h 48"/>
              <a:gd name="T22" fmla="*/ 3175 w 47"/>
              <a:gd name="T23" fmla="*/ 52388 h 48"/>
              <a:gd name="T24" fmla="*/ 6350 w 47"/>
              <a:gd name="T25" fmla="*/ 60325 h 48"/>
              <a:gd name="T26" fmla="*/ 9525 w 47"/>
              <a:gd name="T27" fmla="*/ 65088 h 48"/>
              <a:gd name="T28" fmla="*/ 17463 w 47"/>
              <a:gd name="T29" fmla="*/ 69850 h 48"/>
              <a:gd name="T30" fmla="*/ 23813 w 47"/>
              <a:gd name="T31" fmla="*/ 73025 h 48"/>
              <a:gd name="T32" fmla="*/ 30163 w 47"/>
              <a:gd name="T33" fmla="*/ 76200 h 48"/>
              <a:gd name="T34" fmla="*/ 33338 w 47"/>
              <a:gd name="T35" fmla="*/ 76200 h 48"/>
              <a:gd name="T36" fmla="*/ 38100 w 47"/>
              <a:gd name="T37" fmla="*/ 76200 h 48"/>
              <a:gd name="T38" fmla="*/ 41275 w 47"/>
              <a:gd name="T39" fmla="*/ 76200 h 48"/>
              <a:gd name="T40" fmla="*/ 44450 w 47"/>
              <a:gd name="T41" fmla="*/ 76200 h 48"/>
              <a:gd name="T42" fmla="*/ 52388 w 47"/>
              <a:gd name="T43" fmla="*/ 73025 h 48"/>
              <a:gd name="T44" fmla="*/ 57150 w 47"/>
              <a:gd name="T45" fmla="*/ 69850 h 48"/>
              <a:gd name="T46" fmla="*/ 63500 w 47"/>
              <a:gd name="T47" fmla="*/ 65088 h 48"/>
              <a:gd name="T48" fmla="*/ 68263 w 47"/>
              <a:gd name="T49" fmla="*/ 60325 h 48"/>
              <a:gd name="T50" fmla="*/ 71438 w 47"/>
              <a:gd name="T51" fmla="*/ 52388 h 48"/>
              <a:gd name="T52" fmla="*/ 73025 w 47"/>
              <a:gd name="T53" fmla="*/ 46038 h 48"/>
              <a:gd name="T54" fmla="*/ 74613 w 47"/>
              <a:gd name="T55" fmla="*/ 38100 h 48"/>
              <a:gd name="T56" fmla="*/ 73025 w 47"/>
              <a:gd name="T57" fmla="*/ 30163 h 48"/>
              <a:gd name="T58" fmla="*/ 71438 w 47"/>
              <a:gd name="T59" fmla="*/ 23813 h 48"/>
              <a:gd name="T60" fmla="*/ 68263 w 47"/>
              <a:gd name="T61" fmla="*/ 17463 h 48"/>
              <a:gd name="T62" fmla="*/ 63500 w 47"/>
              <a:gd name="T63" fmla="*/ 11113 h 48"/>
              <a:gd name="T64" fmla="*/ 57150 w 47"/>
              <a:gd name="T65" fmla="*/ 6350 h 48"/>
              <a:gd name="T66" fmla="*/ 52388 w 47"/>
              <a:gd name="T67" fmla="*/ 3175 h 48"/>
              <a:gd name="T68" fmla="*/ 44450 w 47"/>
              <a:gd name="T69" fmla="*/ 1588 h 48"/>
              <a:gd name="T70" fmla="*/ 41275 w 47"/>
              <a:gd name="T71" fmla="*/ 0 h 48"/>
              <a:gd name="T72" fmla="*/ 38100 w 47"/>
              <a:gd name="T73" fmla="*/ 0 h 48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0" t="0" r="r" b="b"/>
            <a:pathLst>
              <a:path w="47" h="48">
                <a:moveTo>
                  <a:pt x="24" y="0"/>
                </a:moveTo>
                <a:lnTo>
                  <a:pt x="21" y="0"/>
                </a:lnTo>
                <a:lnTo>
                  <a:pt x="19" y="1"/>
                </a:lnTo>
                <a:lnTo>
                  <a:pt x="15" y="2"/>
                </a:lnTo>
                <a:lnTo>
                  <a:pt x="11" y="4"/>
                </a:lnTo>
                <a:lnTo>
                  <a:pt x="6" y="7"/>
                </a:lnTo>
                <a:lnTo>
                  <a:pt x="4" y="11"/>
                </a:lnTo>
                <a:lnTo>
                  <a:pt x="2" y="15"/>
                </a:lnTo>
                <a:lnTo>
                  <a:pt x="0" y="19"/>
                </a:lnTo>
                <a:lnTo>
                  <a:pt x="0" y="24"/>
                </a:lnTo>
                <a:lnTo>
                  <a:pt x="0" y="29"/>
                </a:lnTo>
                <a:lnTo>
                  <a:pt x="2" y="33"/>
                </a:lnTo>
                <a:lnTo>
                  <a:pt x="4" y="38"/>
                </a:lnTo>
                <a:lnTo>
                  <a:pt x="6" y="41"/>
                </a:lnTo>
                <a:lnTo>
                  <a:pt x="11" y="44"/>
                </a:lnTo>
                <a:lnTo>
                  <a:pt x="15" y="46"/>
                </a:lnTo>
                <a:lnTo>
                  <a:pt x="19" y="48"/>
                </a:lnTo>
                <a:lnTo>
                  <a:pt x="21" y="48"/>
                </a:lnTo>
                <a:lnTo>
                  <a:pt x="24" y="48"/>
                </a:lnTo>
                <a:lnTo>
                  <a:pt x="26" y="48"/>
                </a:lnTo>
                <a:lnTo>
                  <a:pt x="28" y="48"/>
                </a:lnTo>
                <a:lnTo>
                  <a:pt x="33" y="46"/>
                </a:lnTo>
                <a:lnTo>
                  <a:pt x="36" y="44"/>
                </a:lnTo>
                <a:lnTo>
                  <a:pt x="40" y="41"/>
                </a:lnTo>
                <a:lnTo>
                  <a:pt x="43" y="38"/>
                </a:lnTo>
                <a:lnTo>
                  <a:pt x="45" y="33"/>
                </a:lnTo>
                <a:lnTo>
                  <a:pt x="46" y="29"/>
                </a:lnTo>
                <a:lnTo>
                  <a:pt x="47" y="24"/>
                </a:lnTo>
                <a:lnTo>
                  <a:pt x="46" y="19"/>
                </a:lnTo>
                <a:lnTo>
                  <a:pt x="45" y="15"/>
                </a:lnTo>
                <a:lnTo>
                  <a:pt x="43" y="11"/>
                </a:lnTo>
                <a:lnTo>
                  <a:pt x="40" y="7"/>
                </a:lnTo>
                <a:lnTo>
                  <a:pt x="36" y="4"/>
                </a:lnTo>
                <a:lnTo>
                  <a:pt x="33" y="2"/>
                </a:lnTo>
                <a:lnTo>
                  <a:pt x="28" y="1"/>
                </a:lnTo>
                <a:lnTo>
                  <a:pt x="26" y="0"/>
                </a:lnTo>
                <a:lnTo>
                  <a:pt x="24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98" name="Freeform 244"/>
          <p:cNvSpPr>
            <a:spLocks/>
          </p:cNvSpPr>
          <p:nvPr/>
        </p:nvSpPr>
        <p:spPr bwMode="auto">
          <a:xfrm>
            <a:off x="2406650" y="3924300"/>
            <a:ext cx="74613" cy="76200"/>
          </a:xfrm>
          <a:custGeom>
            <a:avLst/>
            <a:gdLst>
              <a:gd name="T0" fmla="*/ 38100 w 47"/>
              <a:gd name="T1" fmla="*/ 0 h 48"/>
              <a:gd name="T2" fmla="*/ 33338 w 47"/>
              <a:gd name="T3" fmla="*/ 0 h 48"/>
              <a:gd name="T4" fmla="*/ 30163 w 47"/>
              <a:gd name="T5" fmla="*/ 1588 h 48"/>
              <a:gd name="T6" fmla="*/ 23813 w 47"/>
              <a:gd name="T7" fmla="*/ 3175 h 48"/>
              <a:gd name="T8" fmla="*/ 17463 w 47"/>
              <a:gd name="T9" fmla="*/ 6350 h 48"/>
              <a:gd name="T10" fmla="*/ 9525 w 47"/>
              <a:gd name="T11" fmla="*/ 11113 h 48"/>
              <a:gd name="T12" fmla="*/ 6350 w 47"/>
              <a:gd name="T13" fmla="*/ 17463 h 48"/>
              <a:gd name="T14" fmla="*/ 3175 w 47"/>
              <a:gd name="T15" fmla="*/ 23813 h 48"/>
              <a:gd name="T16" fmla="*/ 0 w 47"/>
              <a:gd name="T17" fmla="*/ 30163 h 48"/>
              <a:gd name="T18" fmla="*/ 0 w 47"/>
              <a:gd name="T19" fmla="*/ 38100 h 48"/>
              <a:gd name="T20" fmla="*/ 0 w 47"/>
              <a:gd name="T21" fmla="*/ 46038 h 48"/>
              <a:gd name="T22" fmla="*/ 3175 w 47"/>
              <a:gd name="T23" fmla="*/ 52388 h 48"/>
              <a:gd name="T24" fmla="*/ 6350 w 47"/>
              <a:gd name="T25" fmla="*/ 60325 h 48"/>
              <a:gd name="T26" fmla="*/ 9525 w 47"/>
              <a:gd name="T27" fmla="*/ 65088 h 48"/>
              <a:gd name="T28" fmla="*/ 17463 w 47"/>
              <a:gd name="T29" fmla="*/ 69850 h 48"/>
              <a:gd name="T30" fmla="*/ 23813 w 47"/>
              <a:gd name="T31" fmla="*/ 73025 h 48"/>
              <a:gd name="T32" fmla="*/ 30163 w 47"/>
              <a:gd name="T33" fmla="*/ 76200 h 48"/>
              <a:gd name="T34" fmla="*/ 33338 w 47"/>
              <a:gd name="T35" fmla="*/ 76200 h 48"/>
              <a:gd name="T36" fmla="*/ 38100 w 47"/>
              <a:gd name="T37" fmla="*/ 76200 h 48"/>
              <a:gd name="T38" fmla="*/ 41275 w 47"/>
              <a:gd name="T39" fmla="*/ 76200 h 48"/>
              <a:gd name="T40" fmla="*/ 44450 w 47"/>
              <a:gd name="T41" fmla="*/ 76200 h 48"/>
              <a:gd name="T42" fmla="*/ 52388 w 47"/>
              <a:gd name="T43" fmla="*/ 73025 h 48"/>
              <a:gd name="T44" fmla="*/ 57150 w 47"/>
              <a:gd name="T45" fmla="*/ 69850 h 48"/>
              <a:gd name="T46" fmla="*/ 63500 w 47"/>
              <a:gd name="T47" fmla="*/ 65088 h 48"/>
              <a:gd name="T48" fmla="*/ 68263 w 47"/>
              <a:gd name="T49" fmla="*/ 60325 h 48"/>
              <a:gd name="T50" fmla="*/ 71438 w 47"/>
              <a:gd name="T51" fmla="*/ 52388 h 48"/>
              <a:gd name="T52" fmla="*/ 73025 w 47"/>
              <a:gd name="T53" fmla="*/ 46038 h 48"/>
              <a:gd name="T54" fmla="*/ 74613 w 47"/>
              <a:gd name="T55" fmla="*/ 38100 h 48"/>
              <a:gd name="T56" fmla="*/ 73025 w 47"/>
              <a:gd name="T57" fmla="*/ 30163 h 48"/>
              <a:gd name="T58" fmla="*/ 71438 w 47"/>
              <a:gd name="T59" fmla="*/ 23813 h 48"/>
              <a:gd name="T60" fmla="*/ 68263 w 47"/>
              <a:gd name="T61" fmla="*/ 17463 h 48"/>
              <a:gd name="T62" fmla="*/ 63500 w 47"/>
              <a:gd name="T63" fmla="*/ 11113 h 48"/>
              <a:gd name="T64" fmla="*/ 57150 w 47"/>
              <a:gd name="T65" fmla="*/ 6350 h 48"/>
              <a:gd name="T66" fmla="*/ 52388 w 47"/>
              <a:gd name="T67" fmla="*/ 3175 h 48"/>
              <a:gd name="T68" fmla="*/ 44450 w 47"/>
              <a:gd name="T69" fmla="*/ 1588 h 48"/>
              <a:gd name="T70" fmla="*/ 41275 w 47"/>
              <a:gd name="T71" fmla="*/ 0 h 48"/>
              <a:gd name="T72" fmla="*/ 38100 w 47"/>
              <a:gd name="T73" fmla="*/ 0 h 48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0" t="0" r="r" b="b"/>
            <a:pathLst>
              <a:path w="47" h="48">
                <a:moveTo>
                  <a:pt x="24" y="0"/>
                </a:moveTo>
                <a:lnTo>
                  <a:pt x="21" y="0"/>
                </a:lnTo>
                <a:lnTo>
                  <a:pt x="19" y="1"/>
                </a:lnTo>
                <a:lnTo>
                  <a:pt x="15" y="2"/>
                </a:lnTo>
                <a:lnTo>
                  <a:pt x="11" y="4"/>
                </a:lnTo>
                <a:lnTo>
                  <a:pt x="6" y="7"/>
                </a:lnTo>
                <a:lnTo>
                  <a:pt x="4" y="11"/>
                </a:lnTo>
                <a:lnTo>
                  <a:pt x="2" y="15"/>
                </a:lnTo>
                <a:lnTo>
                  <a:pt x="0" y="19"/>
                </a:lnTo>
                <a:lnTo>
                  <a:pt x="0" y="24"/>
                </a:lnTo>
                <a:lnTo>
                  <a:pt x="0" y="29"/>
                </a:lnTo>
                <a:lnTo>
                  <a:pt x="2" y="33"/>
                </a:lnTo>
                <a:lnTo>
                  <a:pt x="4" y="38"/>
                </a:lnTo>
                <a:lnTo>
                  <a:pt x="6" y="41"/>
                </a:lnTo>
                <a:lnTo>
                  <a:pt x="11" y="44"/>
                </a:lnTo>
                <a:lnTo>
                  <a:pt x="15" y="46"/>
                </a:lnTo>
                <a:lnTo>
                  <a:pt x="19" y="48"/>
                </a:lnTo>
                <a:lnTo>
                  <a:pt x="21" y="48"/>
                </a:lnTo>
                <a:lnTo>
                  <a:pt x="24" y="48"/>
                </a:lnTo>
                <a:lnTo>
                  <a:pt x="26" y="48"/>
                </a:lnTo>
                <a:lnTo>
                  <a:pt x="28" y="48"/>
                </a:lnTo>
                <a:lnTo>
                  <a:pt x="33" y="46"/>
                </a:lnTo>
                <a:lnTo>
                  <a:pt x="36" y="44"/>
                </a:lnTo>
                <a:lnTo>
                  <a:pt x="40" y="41"/>
                </a:lnTo>
                <a:lnTo>
                  <a:pt x="43" y="38"/>
                </a:lnTo>
                <a:lnTo>
                  <a:pt x="45" y="33"/>
                </a:lnTo>
                <a:lnTo>
                  <a:pt x="46" y="29"/>
                </a:lnTo>
                <a:lnTo>
                  <a:pt x="47" y="24"/>
                </a:lnTo>
                <a:lnTo>
                  <a:pt x="46" y="19"/>
                </a:lnTo>
                <a:lnTo>
                  <a:pt x="45" y="15"/>
                </a:lnTo>
                <a:lnTo>
                  <a:pt x="43" y="11"/>
                </a:lnTo>
                <a:lnTo>
                  <a:pt x="40" y="7"/>
                </a:lnTo>
                <a:lnTo>
                  <a:pt x="36" y="4"/>
                </a:lnTo>
                <a:lnTo>
                  <a:pt x="33" y="2"/>
                </a:lnTo>
                <a:lnTo>
                  <a:pt x="28" y="1"/>
                </a:lnTo>
                <a:lnTo>
                  <a:pt x="26" y="0"/>
                </a:lnTo>
                <a:lnTo>
                  <a:pt x="24" y="0"/>
                </a:lnTo>
              </a:path>
            </a:pathLst>
          </a:custGeom>
          <a:noFill/>
          <a:ln w="9525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99" name="Line 245"/>
          <p:cNvSpPr>
            <a:spLocks noChangeShapeType="1"/>
          </p:cNvSpPr>
          <p:nvPr/>
        </p:nvSpPr>
        <p:spPr bwMode="auto">
          <a:xfrm flipH="1">
            <a:off x="2481263" y="3960813"/>
            <a:ext cx="601662" cy="1587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00" name="Freeform 246"/>
          <p:cNvSpPr>
            <a:spLocks/>
          </p:cNvSpPr>
          <p:nvPr/>
        </p:nvSpPr>
        <p:spPr bwMode="auto">
          <a:xfrm>
            <a:off x="3044825" y="3924300"/>
            <a:ext cx="74613" cy="76200"/>
          </a:xfrm>
          <a:custGeom>
            <a:avLst/>
            <a:gdLst>
              <a:gd name="T0" fmla="*/ 38100 w 47"/>
              <a:gd name="T1" fmla="*/ 0 h 48"/>
              <a:gd name="T2" fmla="*/ 33338 w 47"/>
              <a:gd name="T3" fmla="*/ 0 h 48"/>
              <a:gd name="T4" fmla="*/ 30163 w 47"/>
              <a:gd name="T5" fmla="*/ 1588 h 48"/>
              <a:gd name="T6" fmla="*/ 23813 w 47"/>
              <a:gd name="T7" fmla="*/ 3175 h 48"/>
              <a:gd name="T8" fmla="*/ 17463 w 47"/>
              <a:gd name="T9" fmla="*/ 6350 h 48"/>
              <a:gd name="T10" fmla="*/ 9525 w 47"/>
              <a:gd name="T11" fmla="*/ 11113 h 48"/>
              <a:gd name="T12" fmla="*/ 6350 w 47"/>
              <a:gd name="T13" fmla="*/ 17463 h 48"/>
              <a:gd name="T14" fmla="*/ 3175 w 47"/>
              <a:gd name="T15" fmla="*/ 23813 h 48"/>
              <a:gd name="T16" fmla="*/ 0 w 47"/>
              <a:gd name="T17" fmla="*/ 30163 h 48"/>
              <a:gd name="T18" fmla="*/ 0 w 47"/>
              <a:gd name="T19" fmla="*/ 38100 h 48"/>
              <a:gd name="T20" fmla="*/ 0 w 47"/>
              <a:gd name="T21" fmla="*/ 46038 h 48"/>
              <a:gd name="T22" fmla="*/ 3175 w 47"/>
              <a:gd name="T23" fmla="*/ 52388 h 48"/>
              <a:gd name="T24" fmla="*/ 6350 w 47"/>
              <a:gd name="T25" fmla="*/ 60325 h 48"/>
              <a:gd name="T26" fmla="*/ 9525 w 47"/>
              <a:gd name="T27" fmla="*/ 65088 h 48"/>
              <a:gd name="T28" fmla="*/ 17463 w 47"/>
              <a:gd name="T29" fmla="*/ 69850 h 48"/>
              <a:gd name="T30" fmla="*/ 23813 w 47"/>
              <a:gd name="T31" fmla="*/ 73025 h 48"/>
              <a:gd name="T32" fmla="*/ 30163 w 47"/>
              <a:gd name="T33" fmla="*/ 76200 h 48"/>
              <a:gd name="T34" fmla="*/ 33338 w 47"/>
              <a:gd name="T35" fmla="*/ 76200 h 48"/>
              <a:gd name="T36" fmla="*/ 38100 w 47"/>
              <a:gd name="T37" fmla="*/ 76200 h 48"/>
              <a:gd name="T38" fmla="*/ 41275 w 47"/>
              <a:gd name="T39" fmla="*/ 76200 h 48"/>
              <a:gd name="T40" fmla="*/ 44450 w 47"/>
              <a:gd name="T41" fmla="*/ 76200 h 48"/>
              <a:gd name="T42" fmla="*/ 52388 w 47"/>
              <a:gd name="T43" fmla="*/ 73025 h 48"/>
              <a:gd name="T44" fmla="*/ 57150 w 47"/>
              <a:gd name="T45" fmla="*/ 69850 h 48"/>
              <a:gd name="T46" fmla="*/ 63500 w 47"/>
              <a:gd name="T47" fmla="*/ 65088 h 48"/>
              <a:gd name="T48" fmla="*/ 68263 w 47"/>
              <a:gd name="T49" fmla="*/ 60325 h 48"/>
              <a:gd name="T50" fmla="*/ 71438 w 47"/>
              <a:gd name="T51" fmla="*/ 52388 h 48"/>
              <a:gd name="T52" fmla="*/ 73025 w 47"/>
              <a:gd name="T53" fmla="*/ 46038 h 48"/>
              <a:gd name="T54" fmla="*/ 74613 w 47"/>
              <a:gd name="T55" fmla="*/ 38100 h 48"/>
              <a:gd name="T56" fmla="*/ 73025 w 47"/>
              <a:gd name="T57" fmla="*/ 30163 h 48"/>
              <a:gd name="T58" fmla="*/ 71438 w 47"/>
              <a:gd name="T59" fmla="*/ 23813 h 48"/>
              <a:gd name="T60" fmla="*/ 68263 w 47"/>
              <a:gd name="T61" fmla="*/ 17463 h 48"/>
              <a:gd name="T62" fmla="*/ 63500 w 47"/>
              <a:gd name="T63" fmla="*/ 11113 h 48"/>
              <a:gd name="T64" fmla="*/ 57150 w 47"/>
              <a:gd name="T65" fmla="*/ 6350 h 48"/>
              <a:gd name="T66" fmla="*/ 52388 w 47"/>
              <a:gd name="T67" fmla="*/ 3175 h 48"/>
              <a:gd name="T68" fmla="*/ 44450 w 47"/>
              <a:gd name="T69" fmla="*/ 1588 h 48"/>
              <a:gd name="T70" fmla="*/ 41275 w 47"/>
              <a:gd name="T71" fmla="*/ 0 h 48"/>
              <a:gd name="T72" fmla="*/ 38100 w 47"/>
              <a:gd name="T73" fmla="*/ 0 h 48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0" t="0" r="r" b="b"/>
            <a:pathLst>
              <a:path w="47" h="48">
                <a:moveTo>
                  <a:pt x="24" y="0"/>
                </a:moveTo>
                <a:lnTo>
                  <a:pt x="21" y="0"/>
                </a:lnTo>
                <a:lnTo>
                  <a:pt x="19" y="1"/>
                </a:lnTo>
                <a:lnTo>
                  <a:pt x="15" y="2"/>
                </a:lnTo>
                <a:lnTo>
                  <a:pt x="11" y="4"/>
                </a:lnTo>
                <a:lnTo>
                  <a:pt x="6" y="7"/>
                </a:lnTo>
                <a:lnTo>
                  <a:pt x="4" y="11"/>
                </a:lnTo>
                <a:lnTo>
                  <a:pt x="2" y="15"/>
                </a:lnTo>
                <a:lnTo>
                  <a:pt x="0" y="19"/>
                </a:lnTo>
                <a:lnTo>
                  <a:pt x="0" y="24"/>
                </a:lnTo>
                <a:lnTo>
                  <a:pt x="0" y="29"/>
                </a:lnTo>
                <a:lnTo>
                  <a:pt x="2" y="33"/>
                </a:lnTo>
                <a:lnTo>
                  <a:pt x="4" y="38"/>
                </a:lnTo>
                <a:lnTo>
                  <a:pt x="6" y="41"/>
                </a:lnTo>
                <a:lnTo>
                  <a:pt x="11" y="44"/>
                </a:lnTo>
                <a:lnTo>
                  <a:pt x="15" y="46"/>
                </a:lnTo>
                <a:lnTo>
                  <a:pt x="19" y="48"/>
                </a:lnTo>
                <a:lnTo>
                  <a:pt x="21" y="48"/>
                </a:lnTo>
                <a:lnTo>
                  <a:pt x="24" y="48"/>
                </a:lnTo>
                <a:lnTo>
                  <a:pt x="26" y="48"/>
                </a:lnTo>
                <a:lnTo>
                  <a:pt x="28" y="48"/>
                </a:lnTo>
                <a:lnTo>
                  <a:pt x="33" y="46"/>
                </a:lnTo>
                <a:lnTo>
                  <a:pt x="36" y="44"/>
                </a:lnTo>
                <a:lnTo>
                  <a:pt x="40" y="41"/>
                </a:lnTo>
                <a:lnTo>
                  <a:pt x="43" y="38"/>
                </a:lnTo>
                <a:lnTo>
                  <a:pt x="45" y="33"/>
                </a:lnTo>
                <a:lnTo>
                  <a:pt x="46" y="29"/>
                </a:lnTo>
                <a:lnTo>
                  <a:pt x="47" y="24"/>
                </a:lnTo>
                <a:lnTo>
                  <a:pt x="46" y="19"/>
                </a:lnTo>
                <a:lnTo>
                  <a:pt x="45" y="15"/>
                </a:lnTo>
                <a:lnTo>
                  <a:pt x="43" y="11"/>
                </a:lnTo>
                <a:lnTo>
                  <a:pt x="40" y="7"/>
                </a:lnTo>
                <a:lnTo>
                  <a:pt x="36" y="4"/>
                </a:lnTo>
                <a:lnTo>
                  <a:pt x="33" y="2"/>
                </a:lnTo>
                <a:lnTo>
                  <a:pt x="28" y="1"/>
                </a:lnTo>
                <a:lnTo>
                  <a:pt x="26" y="0"/>
                </a:lnTo>
                <a:lnTo>
                  <a:pt x="24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01" name="Freeform 247"/>
          <p:cNvSpPr>
            <a:spLocks/>
          </p:cNvSpPr>
          <p:nvPr/>
        </p:nvSpPr>
        <p:spPr bwMode="auto">
          <a:xfrm>
            <a:off x="3044825" y="3924300"/>
            <a:ext cx="74613" cy="76200"/>
          </a:xfrm>
          <a:custGeom>
            <a:avLst/>
            <a:gdLst>
              <a:gd name="T0" fmla="*/ 38100 w 47"/>
              <a:gd name="T1" fmla="*/ 0 h 48"/>
              <a:gd name="T2" fmla="*/ 33338 w 47"/>
              <a:gd name="T3" fmla="*/ 0 h 48"/>
              <a:gd name="T4" fmla="*/ 30163 w 47"/>
              <a:gd name="T5" fmla="*/ 1588 h 48"/>
              <a:gd name="T6" fmla="*/ 23813 w 47"/>
              <a:gd name="T7" fmla="*/ 3175 h 48"/>
              <a:gd name="T8" fmla="*/ 17463 w 47"/>
              <a:gd name="T9" fmla="*/ 6350 h 48"/>
              <a:gd name="T10" fmla="*/ 9525 w 47"/>
              <a:gd name="T11" fmla="*/ 11113 h 48"/>
              <a:gd name="T12" fmla="*/ 6350 w 47"/>
              <a:gd name="T13" fmla="*/ 17463 h 48"/>
              <a:gd name="T14" fmla="*/ 3175 w 47"/>
              <a:gd name="T15" fmla="*/ 23813 h 48"/>
              <a:gd name="T16" fmla="*/ 0 w 47"/>
              <a:gd name="T17" fmla="*/ 30163 h 48"/>
              <a:gd name="T18" fmla="*/ 0 w 47"/>
              <a:gd name="T19" fmla="*/ 38100 h 48"/>
              <a:gd name="T20" fmla="*/ 0 w 47"/>
              <a:gd name="T21" fmla="*/ 46038 h 48"/>
              <a:gd name="T22" fmla="*/ 3175 w 47"/>
              <a:gd name="T23" fmla="*/ 52388 h 48"/>
              <a:gd name="T24" fmla="*/ 6350 w 47"/>
              <a:gd name="T25" fmla="*/ 60325 h 48"/>
              <a:gd name="T26" fmla="*/ 9525 w 47"/>
              <a:gd name="T27" fmla="*/ 65088 h 48"/>
              <a:gd name="T28" fmla="*/ 17463 w 47"/>
              <a:gd name="T29" fmla="*/ 69850 h 48"/>
              <a:gd name="T30" fmla="*/ 23813 w 47"/>
              <a:gd name="T31" fmla="*/ 73025 h 48"/>
              <a:gd name="T32" fmla="*/ 30163 w 47"/>
              <a:gd name="T33" fmla="*/ 76200 h 48"/>
              <a:gd name="T34" fmla="*/ 33338 w 47"/>
              <a:gd name="T35" fmla="*/ 76200 h 48"/>
              <a:gd name="T36" fmla="*/ 38100 w 47"/>
              <a:gd name="T37" fmla="*/ 76200 h 48"/>
              <a:gd name="T38" fmla="*/ 41275 w 47"/>
              <a:gd name="T39" fmla="*/ 76200 h 48"/>
              <a:gd name="T40" fmla="*/ 44450 w 47"/>
              <a:gd name="T41" fmla="*/ 76200 h 48"/>
              <a:gd name="T42" fmla="*/ 52388 w 47"/>
              <a:gd name="T43" fmla="*/ 73025 h 48"/>
              <a:gd name="T44" fmla="*/ 57150 w 47"/>
              <a:gd name="T45" fmla="*/ 69850 h 48"/>
              <a:gd name="T46" fmla="*/ 63500 w 47"/>
              <a:gd name="T47" fmla="*/ 65088 h 48"/>
              <a:gd name="T48" fmla="*/ 68263 w 47"/>
              <a:gd name="T49" fmla="*/ 60325 h 48"/>
              <a:gd name="T50" fmla="*/ 71438 w 47"/>
              <a:gd name="T51" fmla="*/ 52388 h 48"/>
              <a:gd name="T52" fmla="*/ 73025 w 47"/>
              <a:gd name="T53" fmla="*/ 46038 h 48"/>
              <a:gd name="T54" fmla="*/ 74613 w 47"/>
              <a:gd name="T55" fmla="*/ 38100 h 48"/>
              <a:gd name="T56" fmla="*/ 73025 w 47"/>
              <a:gd name="T57" fmla="*/ 30163 h 48"/>
              <a:gd name="T58" fmla="*/ 71438 w 47"/>
              <a:gd name="T59" fmla="*/ 23813 h 48"/>
              <a:gd name="T60" fmla="*/ 68263 w 47"/>
              <a:gd name="T61" fmla="*/ 17463 h 48"/>
              <a:gd name="T62" fmla="*/ 63500 w 47"/>
              <a:gd name="T63" fmla="*/ 11113 h 48"/>
              <a:gd name="T64" fmla="*/ 57150 w 47"/>
              <a:gd name="T65" fmla="*/ 6350 h 48"/>
              <a:gd name="T66" fmla="*/ 52388 w 47"/>
              <a:gd name="T67" fmla="*/ 3175 h 48"/>
              <a:gd name="T68" fmla="*/ 44450 w 47"/>
              <a:gd name="T69" fmla="*/ 1588 h 48"/>
              <a:gd name="T70" fmla="*/ 41275 w 47"/>
              <a:gd name="T71" fmla="*/ 0 h 48"/>
              <a:gd name="T72" fmla="*/ 38100 w 47"/>
              <a:gd name="T73" fmla="*/ 0 h 48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0" t="0" r="r" b="b"/>
            <a:pathLst>
              <a:path w="47" h="48">
                <a:moveTo>
                  <a:pt x="24" y="0"/>
                </a:moveTo>
                <a:lnTo>
                  <a:pt x="21" y="0"/>
                </a:lnTo>
                <a:lnTo>
                  <a:pt x="19" y="1"/>
                </a:lnTo>
                <a:lnTo>
                  <a:pt x="15" y="2"/>
                </a:lnTo>
                <a:lnTo>
                  <a:pt x="11" y="4"/>
                </a:lnTo>
                <a:lnTo>
                  <a:pt x="6" y="7"/>
                </a:lnTo>
                <a:lnTo>
                  <a:pt x="4" y="11"/>
                </a:lnTo>
                <a:lnTo>
                  <a:pt x="2" y="15"/>
                </a:lnTo>
                <a:lnTo>
                  <a:pt x="0" y="19"/>
                </a:lnTo>
                <a:lnTo>
                  <a:pt x="0" y="24"/>
                </a:lnTo>
                <a:lnTo>
                  <a:pt x="0" y="29"/>
                </a:lnTo>
                <a:lnTo>
                  <a:pt x="2" y="33"/>
                </a:lnTo>
                <a:lnTo>
                  <a:pt x="4" y="38"/>
                </a:lnTo>
                <a:lnTo>
                  <a:pt x="6" y="41"/>
                </a:lnTo>
                <a:lnTo>
                  <a:pt x="11" y="44"/>
                </a:lnTo>
                <a:lnTo>
                  <a:pt x="15" y="46"/>
                </a:lnTo>
                <a:lnTo>
                  <a:pt x="19" y="48"/>
                </a:lnTo>
                <a:lnTo>
                  <a:pt x="21" y="48"/>
                </a:lnTo>
                <a:lnTo>
                  <a:pt x="24" y="48"/>
                </a:lnTo>
                <a:lnTo>
                  <a:pt x="26" y="48"/>
                </a:lnTo>
                <a:lnTo>
                  <a:pt x="28" y="48"/>
                </a:lnTo>
                <a:lnTo>
                  <a:pt x="33" y="46"/>
                </a:lnTo>
                <a:lnTo>
                  <a:pt x="36" y="44"/>
                </a:lnTo>
                <a:lnTo>
                  <a:pt x="40" y="41"/>
                </a:lnTo>
                <a:lnTo>
                  <a:pt x="43" y="38"/>
                </a:lnTo>
                <a:lnTo>
                  <a:pt x="45" y="33"/>
                </a:lnTo>
                <a:lnTo>
                  <a:pt x="46" y="29"/>
                </a:lnTo>
                <a:lnTo>
                  <a:pt x="47" y="24"/>
                </a:lnTo>
                <a:lnTo>
                  <a:pt x="46" y="19"/>
                </a:lnTo>
                <a:lnTo>
                  <a:pt x="45" y="15"/>
                </a:lnTo>
                <a:lnTo>
                  <a:pt x="43" y="11"/>
                </a:lnTo>
                <a:lnTo>
                  <a:pt x="40" y="7"/>
                </a:lnTo>
                <a:lnTo>
                  <a:pt x="36" y="4"/>
                </a:lnTo>
                <a:lnTo>
                  <a:pt x="33" y="2"/>
                </a:lnTo>
                <a:lnTo>
                  <a:pt x="28" y="1"/>
                </a:lnTo>
                <a:lnTo>
                  <a:pt x="26" y="0"/>
                </a:lnTo>
                <a:lnTo>
                  <a:pt x="24" y="0"/>
                </a:lnTo>
              </a:path>
            </a:pathLst>
          </a:custGeom>
          <a:noFill/>
          <a:ln w="9525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02" name="Freeform 248"/>
          <p:cNvSpPr>
            <a:spLocks/>
          </p:cNvSpPr>
          <p:nvPr/>
        </p:nvSpPr>
        <p:spPr bwMode="auto">
          <a:xfrm>
            <a:off x="793750" y="3924300"/>
            <a:ext cx="74613" cy="76200"/>
          </a:xfrm>
          <a:custGeom>
            <a:avLst/>
            <a:gdLst>
              <a:gd name="T0" fmla="*/ 36513 w 47"/>
              <a:gd name="T1" fmla="*/ 0 h 48"/>
              <a:gd name="T2" fmla="*/ 33338 w 47"/>
              <a:gd name="T3" fmla="*/ 0 h 48"/>
              <a:gd name="T4" fmla="*/ 28575 w 47"/>
              <a:gd name="T5" fmla="*/ 1588 h 48"/>
              <a:gd name="T6" fmla="*/ 22225 w 47"/>
              <a:gd name="T7" fmla="*/ 3175 h 48"/>
              <a:gd name="T8" fmla="*/ 15875 w 47"/>
              <a:gd name="T9" fmla="*/ 6350 h 48"/>
              <a:gd name="T10" fmla="*/ 11113 w 47"/>
              <a:gd name="T11" fmla="*/ 11113 h 48"/>
              <a:gd name="T12" fmla="*/ 6350 w 47"/>
              <a:gd name="T13" fmla="*/ 17463 h 48"/>
              <a:gd name="T14" fmla="*/ 3175 w 47"/>
              <a:gd name="T15" fmla="*/ 23813 h 48"/>
              <a:gd name="T16" fmla="*/ 0 w 47"/>
              <a:gd name="T17" fmla="*/ 30163 h 48"/>
              <a:gd name="T18" fmla="*/ 0 w 47"/>
              <a:gd name="T19" fmla="*/ 38100 h 48"/>
              <a:gd name="T20" fmla="*/ 0 w 47"/>
              <a:gd name="T21" fmla="*/ 46038 h 48"/>
              <a:gd name="T22" fmla="*/ 3175 w 47"/>
              <a:gd name="T23" fmla="*/ 52388 h 48"/>
              <a:gd name="T24" fmla="*/ 6350 w 47"/>
              <a:gd name="T25" fmla="*/ 60325 h 48"/>
              <a:gd name="T26" fmla="*/ 11113 w 47"/>
              <a:gd name="T27" fmla="*/ 65088 h 48"/>
              <a:gd name="T28" fmla="*/ 15875 w 47"/>
              <a:gd name="T29" fmla="*/ 69850 h 48"/>
              <a:gd name="T30" fmla="*/ 22225 w 47"/>
              <a:gd name="T31" fmla="*/ 73025 h 48"/>
              <a:gd name="T32" fmla="*/ 28575 w 47"/>
              <a:gd name="T33" fmla="*/ 76200 h 48"/>
              <a:gd name="T34" fmla="*/ 33338 w 47"/>
              <a:gd name="T35" fmla="*/ 76200 h 48"/>
              <a:gd name="T36" fmla="*/ 36513 w 47"/>
              <a:gd name="T37" fmla="*/ 76200 h 48"/>
              <a:gd name="T38" fmla="*/ 39688 w 47"/>
              <a:gd name="T39" fmla="*/ 76200 h 48"/>
              <a:gd name="T40" fmla="*/ 44450 w 47"/>
              <a:gd name="T41" fmla="*/ 76200 h 48"/>
              <a:gd name="T42" fmla="*/ 50800 w 47"/>
              <a:gd name="T43" fmla="*/ 73025 h 48"/>
              <a:gd name="T44" fmla="*/ 57150 w 47"/>
              <a:gd name="T45" fmla="*/ 69850 h 48"/>
              <a:gd name="T46" fmla="*/ 61913 w 47"/>
              <a:gd name="T47" fmla="*/ 65088 h 48"/>
              <a:gd name="T48" fmla="*/ 66675 w 47"/>
              <a:gd name="T49" fmla="*/ 60325 h 48"/>
              <a:gd name="T50" fmla="*/ 71438 w 47"/>
              <a:gd name="T51" fmla="*/ 52388 h 48"/>
              <a:gd name="T52" fmla="*/ 73025 w 47"/>
              <a:gd name="T53" fmla="*/ 46038 h 48"/>
              <a:gd name="T54" fmla="*/ 74613 w 47"/>
              <a:gd name="T55" fmla="*/ 38100 h 48"/>
              <a:gd name="T56" fmla="*/ 73025 w 47"/>
              <a:gd name="T57" fmla="*/ 30163 h 48"/>
              <a:gd name="T58" fmla="*/ 71438 w 47"/>
              <a:gd name="T59" fmla="*/ 23813 h 48"/>
              <a:gd name="T60" fmla="*/ 66675 w 47"/>
              <a:gd name="T61" fmla="*/ 17463 h 48"/>
              <a:gd name="T62" fmla="*/ 61913 w 47"/>
              <a:gd name="T63" fmla="*/ 11113 h 48"/>
              <a:gd name="T64" fmla="*/ 57150 w 47"/>
              <a:gd name="T65" fmla="*/ 6350 h 48"/>
              <a:gd name="T66" fmla="*/ 50800 w 47"/>
              <a:gd name="T67" fmla="*/ 3175 h 48"/>
              <a:gd name="T68" fmla="*/ 44450 w 47"/>
              <a:gd name="T69" fmla="*/ 1588 h 48"/>
              <a:gd name="T70" fmla="*/ 39688 w 47"/>
              <a:gd name="T71" fmla="*/ 0 h 48"/>
              <a:gd name="T72" fmla="*/ 36513 w 47"/>
              <a:gd name="T73" fmla="*/ 0 h 48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0" t="0" r="r" b="b"/>
            <a:pathLst>
              <a:path w="47" h="48">
                <a:moveTo>
                  <a:pt x="23" y="0"/>
                </a:moveTo>
                <a:lnTo>
                  <a:pt x="21" y="0"/>
                </a:lnTo>
                <a:lnTo>
                  <a:pt x="18" y="1"/>
                </a:lnTo>
                <a:lnTo>
                  <a:pt x="14" y="2"/>
                </a:lnTo>
                <a:lnTo>
                  <a:pt x="10" y="4"/>
                </a:lnTo>
                <a:lnTo>
                  <a:pt x="7" y="7"/>
                </a:lnTo>
                <a:lnTo>
                  <a:pt x="4" y="11"/>
                </a:lnTo>
                <a:lnTo>
                  <a:pt x="2" y="15"/>
                </a:lnTo>
                <a:lnTo>
                  <a:pt x="0" y="19"/>
                </a:lnTo>
                <a:lnTo>
                  <a:pt x="0" y="24"/>
                </a:lnTo>
                <a:lnTo>
                  <a:pt x="0" y="29"/>
                </a:lnTo>
                <a:lnTo>
                  <a:pt x="2" y="33"/>
                </a:lnTo>
                <a:lnTo>
                  <a:pt x="4" y="38"/>
                </a:lnTo>
                <a:lnTo>
                  <a:pt x="7" y="41"/>
                </a:lnTo>
                <a:lnTo>
                  <a:pt x="10" y="44"/>
                </a:lnTo>
                <a:lnTo>
                  <a:pt x="14" y="46"/>
                </a:lnTo>
                <a:lnTo>
                  <a:pt x="18" y="48"/>
                </a:lnTo>
                <a:lnTo>
                  <a:pt x="21" y="48"/>
                </a:lnTo>
                <a:lnTo>
                  <a:pt x="23" y="48"/>
                </a:lnTo>
                <a:lnTo>
                  <a:pt x="25" y="48"/>
                </a:lnTo>
                <a:lnTo>
                  <a:pt x="28" y="48"/>
                </a:lnTo>
                <a:lnTo>
                  <a:pt x="32" y="46"/>
                </a:lnTo>
                <a:lnTo>
                  <a:pt x="36" y="44"/>
                </a:lnTo>
                <a:lnTo>
                  <a:pt x="39" y="41"/>
                </a:lnTo>
                <a:lnTo>
                  <a:pt x="42" y="38"/>
                </a:lnTo>
                <a:lnTo>
                  <a:pt x="45" y="33"/>
                </a:lnTo>
                <a:lnTo>
                  <a:pt x="46" y="29"/>
                </a:lnTo>
                <a:lnTo>
                  <a:pt x="47" y="24"/>
                </a:lnTo>
                <a:lnTo>
                  <a:pt x="46" y="19"/>
                </a:lnTo>
                <a:lnTo>
                  <a:pt x="45" y="15"/>
                </a:lnTo>
                <a:lnTo>
                  <a:pt x="42" y="11"/>
                </a:lnTo>
                <a:lnTo>
                  <a:pt x="39" y="7"/>
                </a:lnTo>
                <a:lnTo>
                  <a:pt x="36" y="4"/>
                </a:lnTo>
                <a:lnTo>
                  <a:pt x="32" y="2"/>
                </a:lnTo>
                <a:lnTo>
                  <a:pt x="28" y="1"/>
                </a:lnTo>
                <a:lnTo>
                  <a:pt x="25" y="0"/>
                </a:lnTo>
                <a:lnTo>
                  <a:pt x="23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03" name="Freeform 249"/>
          <p:cNvSpPr>
            <a:spLocks/>
          </p:cNvSpPr>
          <p:nvPr/>
        </p:nvSpPr>
        <p:spPr bwMode="auto">
          <a:xfrm>
            <a:off x="793750" y="3924300"/>
            <a:ext cx="74613" cy="76200"/>
          </a:xfrm>
          <a:custGeom>
            <a:avLst/>
            <a:gdLst>
              <a:gd name="T0" fmla="*/ 36513 w 47"/>
              <a:gd name="T1" fmla="*/ 0 h 48"/>
              <a:gd name="T2" fmla="*/ 33338 w 47"/>
              <a:gd name="T3" fmla="*/ 0 h 48"/>
              <a:gd name="T4" fmla="*/ 28575 w 47"/>
              <a:gd name="T5" fmla="*/ 1588 h 48"/>
              <a:gd name="T6" fmla="*/ 22225 w 47"/>
              <a:gd name="T7" fmla="*/ 3175 h 48"/>
              <a:gd name="T8" fmla="*/ 15875 w 47"/>
              <a:gd name="T9" fmla="*/ 6350 h 48"/>
              <a:gd name="T10" fmla="*/ 11113 w 47"/>
              <a:gd name="T11" fmla="*/ 11113 h 48"/>
              <a:gd name="T12" fmla="*/ 6350 w 47"/>
              <a:gd name="T13" fmla="*/ 17463 h 48"/>
              <a:gd name="T14" fmla="*/ 3175 w 47"/>
              <a:gd name="T15" fmla="*/ 23813 h 48"/>
              <a:gd name="T16" fmla="*/ 0 w 47"/>
              <a:gd name="T17" fmla="*/ 30163 h 48"/>
              <a:gd name="T18" fmla="*/ 0 w 47"/>
              <a:gd name="T19" fmla="*/ 38100 h 48"/>
              <a:gd name="T20" fmla="*/ 0 w 47"/>
              <a:gd name="T21" fmla="*/ 46038 h 48"/>
              <a:gd name="T22" fmla="*/ 3175 w 47"/>
              <a:gd name="T23" fmla="*/ 52388 h 48"/>
              <a:gd name="T24" fmla="*/ 6350 w 47"/>
              <a:gd name="T25" fmla="*/ 60325 h 48"/>
              <a:gd name="T26" fmla="*/ 11113 w 47"/>
              <a:gd name="T27" fmla="*/ 65088 h 48"/>
              <a:gd name="T28" fmla="*/ 15875 w 47"/>
              <a:gd name="T29" fmla="*/ 69850 h 48"/>
              <a:gd name="T30" fmla="*/ 22225 w 47"/>
              <a:gd name="T31" fmla="*/ 73025 h 48"/>
              <a:gd name="T32" fmla="*/ 28575 w 47"/>
              <a:gd name="T33" fmla="*/ 76200 h 48"/>
              <a:gd name="T34" fmla="*/ 33338 w 47"/>
              <a:gd name="T35" fmla="*/ 76200 h 48"/>
              <a:gd name="T36" fmla="*/ 36513 w 47"/>
              <a:gd name="T37" fmla="*/ 76200 h 48"/>
              <a:gd name="T38" fmla="*/ 39688 w 47"/>
              <a:gd name="T39" fmla="*/ 76200 h 48"/>
              <a:gd name="T40" fmla="*/ 44450 w 47"/>
              <a:gd name="T41" fmla="*/ 76200 h 48"/>
              <a:gd name="T42" fmla="*/ 50800 w 47"/>
              <a:gd name="T43" fmla="*/ 73025 h 48"/>
              <a:gd name="T44" fmla="*/ 57150 w 47"/>
              <a:gd name="T45" fmla="*/ 69850 h 48"/>
              <a:gd name="T46" fmla="*/ 61913 w 47"/>
              <a:gd name="T47" fmla="*/ 65088 h 48"/>
              <a:gd name="T48" fmla="*/ 66675 w 47"/>
              <a:gd name="T49" fmla="*/ 60325 h 48"/>
              <a:gd name="T50" fmla="*/ 71438 w 47"/>
              <a:gd name="T51" fmla="*/ 52388 h 48"/>
              <a:gd name="T52" fmla="*/ 73025 w 47"/>
              <a:gd name="T53" fmla="*/ 46038 h 48"/>
              <a:gd name="T54" fmla="*/ 74613 w 47"/>
              <a:gd name="T55" fmla="*/ 38100 h 48"/>
              <a:gd name="T56" fmla="*/ 73025 w 47"/>
              <a:gd name="T57" fmla="*/ 30163 h 48"/>
              <a:gd name="T58" fmla="*/ 71438 w 47"/>
              <a:gd name="T59" fmla="*/ 23813 h 48"/>
              <a:gd name="T60" fmla="*/ 66675 w 47"/>
              <a:gd name="T61" fmla="*/ 17463 h 48"/>
              <a:gd name="T62" fmla="*/ 61913 w 47"/>
              <a:gd name="T63" fmla="*/ 11113 h 48"/>
              <a:gd name="T64" fmla="*/ 57150 w 47"/>
              <a:gd name="T65" fmla="*/ 6350 h 48"/>
              <a:gd name="T66" fmla="*/ 50800 w 47"/>
              <a:gd name="T67" fmla="*/ 3175 h 48"/>
              <a:gd name="T68" fmla="*/ 44450 w 47"/>
              <a:gd name="T69" fmla="*/ 1588 h 48"/>
              <a:gd name="T70" fmla="*/ 39688 w 47"/>
              <a:gd name="T71" fmla="*/ 0 h 48"/>
              <a:gd name="T72" fmla="*/ 36513 w 47"/>
              <a:gd name="T73" fmla="*/ 0 h 48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0" t="0" r="r" b="b"/>
            <a:pathLst>
              <a:path w="47" h="48">
                <a:moveTo>
                  <a:pt x="23" y="0"/>
                </a:moveTo>
                <a:lnTo>
                  <a:pt x="21" y="0"/>
                </a:lnTo>
                <a:lnTo>
                  <a:pt x="18" y="1"/>
                </a:lnTo>
                <a:lnTo>
                  <a:pt x="14" y="2"/>
                </a:lnTo>
                <a:lnTo>
                  <a:pt x="10" y="4"/>
                </a:lnTo>
                <a:lnTo>
                  <a:pt x="7" y="7"/>
                </a:lnTo>
                <a:lnTo>
                  <a:pt x="4" y="11"/>
                </a:lnTo>
                <a:lnTo>
                  <a:pt x="2" y="15"/>
                </a:lnTo>
                <a:lnTo>
                  <a:pt x="0" y="19"/>
                </a:lnTo>
                <a:lnTo>
                  <a:pt x="0" y="24"/>
                </a:lnTo>
                <a:lnTo>
                  <a:pt x="0" y="29"/>
                </a:lnTo>
                <a:lnTo>
                  <a:pt x="2" y="33"/>
                </a:lnTo>
                <a:lnTo>
                  <a:pt x="4" y="38"/>
                </a:lnTo>
                <a:lnTo>
                  <a:pt x="7" y="41"/>
                </a:lnTo>
                <a:lnTo>
                  <a:pt x="10" y="44"/>
                </a:lnTo>
                <a:lnTo>
                  <a:pt x="14" y="46"/>
                </a:lnTo>
                <a:lnTo>
                  <a:pt x="18" y="48"/>
                </a:lnTo>
                <a:lnTo>
                  <a:pt x="21" y="48"/>
                </a:lnTo>
                <a:lnTo>
                  <a:pt x="23" y="48"/>
                </a:lnTo>
                <a:lnTo>
                  <a:pt x="25" y="48"/>
                </a:lnTo>
                <a:lnTo>
                  <a:pt x="28" y="48"/>
                </a:lnTo>
                <a:lnTo>
                  <a:pt x="32" y="46"/>
                </a:lnTo>
                <a:lnTo>
                  <a:pt x="36" y="44"/>
                </a:lnTo>
                <a:lnTo>
                  <a:pt x="39" y="41"/>
                </a:lnTo>
                <a:lnTo>
                  <a:pt x="42" y="38"/>
                </a:lnTo>
                <a:lnTo>
                  <a:pt x="45" y="33"/>
                </a:lnTo>
                <a:lnTo>
                  <a:pt x="46" y="29"/>
                </a:lnTo>
                <a:lnTo>
                  <a:pt x="47" y="24"/>
                </a:lnTo>
                <a:lnTo>
                  <a:pt x="46" y="19"/>
                </a:lnTo>
                <a:lnTo>
                  <a:pt x="45" y="15"/>
                </a:lnTo>
                <a:lnTo>
                  <a:pt x="42" y="11"/>
                </a:lnTo>
                <a:lnTo>
                  <a:pt x="39" y="7"/>
                </a:lnTo>
                <a:lnTo>
                  <a:pt x="36" y="4"/>
                </a:lnTo>
                <a:lnTo>
                  <a:pt x="32" y="2"/>
                </a:lnTo>
                <a:lnTo>
                  <a:pt x="28" y="1"/>
                </a:lnTo>
                <a:lnTo>
                  <a:pt x="25" y="0"/>
                </a:lnTo>
                <a:lnTo>
                  <a:pt x="23" y="0"/>
                </a:lnTo>
              </a:path>
            </a:pathLst>
          </a:custGeom>
          <a:noFill/>
          <a:ln w="9525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04" name="Line 250"/>
          <p:cNvSpPr>
            <a:spLocks noChangeShapeType="1"/>
          </p:cNvSpPr>
          <p:nvPr/>
        </p:nvSpPr>
        <p:spPr bwMode="auto">
          <a:xfrm flipV="1">
            <a:off x="1993900" y="1968500"/>
            <a:ext cx="1588" cy="382588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05" name="Line 251"/>
          <p:cNvSpPr>
            <a:spLocks noChangeShapeType="1"/>
          </p:cNvSpPr>
          <p:nvPr/>
        </p:nvSpPr>
        <p:spPr bwMode="auto">
          <a:xfrm flipV="1">
            <a:off x="1995488" y="5567363"/>
            <a:ext cx="1587" cy="382587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06" name="Line 252"/>
          <p:cNvSpPr>
            <a:spLocks noChangeShapeType="1"/>
          </p:cNvSpPr>
          <p:nvPr/>
        </p:nvSpPr>
        <p:spPr bwMode="auto">
          <a:xfrm>
            <a:off x="1806575" y="5949950"/>
            <a:ext cx="376238" cy="1588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07" name="Line 253"/>
          <p:cNvSpPr>
            <a:spLocks noChangeShapeType="1"/>
          </p:cNvSpPr>
          <p:nvPr/>
        </p:nvSpPr>
        <p:spPr bwMode="auto">
          <a:xfrm>
            <a:off x="1903413" y="6016625"/>
            <a:ext cx="187325" cy="1588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08" name="Line 254"/>
          <p:cNvSpPr>
            <a:spLocks noChangeShapeType="1"/>
          </p:cNvSpPr>
          <p:nvPr/>
        </p:nvSpPr>
        <p:spPr bwMode="auto">
          <a:xfrm>
            <a:off x="1970088" y="6069013"/>
            <a:ext cx="63500" cy="1587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09" name="Freeform 255"/>
          <p:cNvSpPr>
            <a:spLocks/>
          </p:cNvSpPr>
          <p:nvPr/>
        </p:nvSpPr>
        <p:spPr bwMode="auto">
          <a:xfrm>
            <a:off x="1952625" y="1906588"/>
            <a:ext cx="74613" cy="77787"/>
          </a:xfrm>
          <a:custGeom>
            <a:avLst/>
            <a:gdLst>
              <a:gd name="T0" fmla="*/ 38100 w 47"/>
              <a:gd name="T1" fmla="*/ 0 h 49"/>
              <a:gd name="T2" fmla="*/ 33338 w 47"/>
              <a:gd name="T3" fmla="*/ 0 h 49"/>
              <a:gd name="T4" fmla="*/ 30163 w 47"/>
              <a:gd name="T5" fmla="*/ 0 h 49"/>
              <a:gd name="T6" fmla="*/ 23813 w 47"/>
              <a:gd name="T7" fmla="*/ 3175 h 49"/>
              <a:gd name="T8" fmla="*/ 17463 w 47"/>
              <a:gd name="T9" fmla="*/ 6350 h 49"/>
              <a:gd name="T10" fmla="*/ 12700 w 47"/>
              <a:gd name="T11" fmla="*/ 11112 h 49"/>
              <a:gd name="T12" fmla="*/ 6350 w 47"/>
              <a:gd name="T13" fmla="*/ 15875 h 49"/>
              <a:gd name="T14" fmla="*/ 3175 w 47"/>
              <a:gd name="T15" fmla="*/ 23812 h 49"/>
              <a:gd name="T16" fmla="*/ 0 w 47"/>
              <a:gd name="T17" fmla="*/ 31750 h 49"/>
              <a:gd name="T18" fmla="*/ 0 w 47"/>
              <a:gd name="T19" fmla="*/ 39687 h 49"/>
              <a:gd name="T20" fmla="*/ 0 w 47"/>
              <a:gd name="T21" fmla="*/ 46037 h 49"/>
              <a:gd name="T22" fmla="*/ 3175 w 47"/>
              <a:gd name="T23" fmla="*/ 53975 h 49"/>
              <a:gd name="T24" fmla="*/ 6350 w 47"/>
              <a:gd name="T25" fmla="*/ 60325 h 49"/>
              <a:gd name="T26" fmla="*/ 12700 w 47"/>
              <a:gd name="T27" fmla="*/ 66675 h 49"/>
              <a:gd name="T28" fmla="*/ 17463 w 47"/>
              <a:gd name="T29" fmla="*/ 71437 h 49"/>
              <a:gd name="T30" fmla="*/ 23813 w 47"/>
              <a:gd name="T31" fmla="*/ 74612 h 49"/>
              <a:gd name="T32" fmla="*/ 30163 w 47"/>
              <a:gd name="T33" fmla="*/ 76200 h 49"/>
              <a:gd name="T34" fmla="*/ 33338 w 47"/>
              <a:gd name="T35" fmla="*/ 77787 h 49"/>
              <a:gd name="T36" fmla="*/ 38100 w 47"/>
              <a:gd name="T37" fmla="*/ 77787 h 49"/>
              <a:gd name="T38" fmla="*/ 41275 w 47"/>
              <a:gd name="T39" fmla="*/ 77787 h 49"/>
              <a:gd name="T40" fmla="*/ 44450 w 47"/>
              <a:gd name="T41" fmla="*/ 76200 h 49"/>
              <a:gd name="T42" fmla="*/ 52388 w 47"/>
              <a:gd name="T43" fmla="*/ 74612 h 49"/>
              <a:gd name="T44" fmla="*/ 58738 w 47"/>
              <a:gd name="T45" fmla="*/ 71437 h 49"/>
              <a:gd name="T46" fmla="*/ 63500 w 47"/>
              <a:gd name="T47" fmla="*/ 66675 h 49"/>
              <a:gd name="T48" fmla="*/ 68263 w 47"/>
              <a:gd name="T49" fmla="*/ 60325 h 49"/>
              <a:gd name="T50" fmla="*/ 71438 w 47"/>
              <a:gd name="T51" fmla="*/ 53975 h 49"/>
              <a:gd name="T52" fmla="*/ 73025 w 47"/>
              <a:gd name="T53" fmla="*/ 46037 h 49"/>
              <a:gd name="T54" fmla="*/ 74613 w 47"/>
              <a:gd name="T55" fmla="*/ 39687 h 49"/>
              <a:gd name="T56" fmla="*/ 73025 w 47"/>
              <a:gd name="T57" fmla="*/ 31750 h 49"/>
              <a:gd name="T58" fmla="*/ 71438 w 47"/>
              <a:gd name="T59" fmla="*/ 23812 h 49"/>
              <a:gd name="T60" fmla="*/ 68263 w 47"/>
              <a:gd name="T61" fmla="*/ 15875 h 49"/>
              <a:gd name="T62" fmla="*/ 63500 w 47"/>
              <a:gd name="T63" fmla="*/ 11112 h 49"/>
              <a:gd name="T64" fmla="*/ 58738 w 47"/>
              <a:gd name="T65" fmla="*/ 6350 h 49"/>
              <a:gd name="T66" fmla="*/ 52388 w 47"/>
              <a:gd name="T67" fmla="*/ 3175 h 49"/>
              <a:gd name="T68" fmla="*/ 44450 w 47"/>
              <a:gd name="T69" fmla="*/ 0 h 49"/>
              <a:gd name="T70" fmla="*/ 41275 w 47"/>
              <a:gd name="T71" fmla="*/ 0 h 49"/>
              <a:gd name="T72" fmla="*/ 38100 w 47"/>
              <a:gd name="T73" fmla="*/ 0 h 49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0" t="0" r="r" b="b"/>
            <a:pathLst>
              <a:path w="47" h="49">
                <a:moveTo>
                  <a:pt x="24" y="0"/>
                </a:moveTo>
                <a:lnTo>
                  <a:pt x="21" y="0"/>
                </a:lnTo>
                <a:lnTo>
                  <a:pt x="19" y="0"/>
                </a:lnTo>
                <a:lnTo>
                  <a:pt x="15" y="2"/>
                </a:lnTo>
                <a:lnTo>
                  <a:pt x="11" y="4"/>
                </a:lnTo>
                <a:lnTo>
                  <a:pt x="8" y="7"/>
                </a:lnTo>
                <a:lnTo>
                  <a:pt x="4" y="10"/>
                </a:lnTo>
                <a:lnTo>
                  <a:pt x="2" y="15"/>
                </a:lnTo>
                <a:lnTo>
                  <a:pt x="0" y="20"/>
                </a:lnTo>
                <a:lnTo>
                  <a:pt x="0" y="25"/>
                </a:lnTo>
                <a:lnTo>
                  <a:pt x="0" y="29"/>
                </a:lnTo>
                <a:lnTo>
                  <a:pt x="2" y="34"/>
                </a:lnTo>
                <a:lnTo>
                  <a:pt x="4" y="38"/>
                </a:lnTo>
                <a:lnTo>
                  <a:pt x="8" y="42"/>
                </a:lnTo>
                <a:lnTo>
                  <a:pt x="11" y="45"/>
                </a:lnTo>
                <a:lnTo>
                  <a:pt x="15" y="47"/>
                </a:lnTo>
                <a:lnTo>
                  <a:pt x="19" y="48"/>
                </a:lnTo>
                <a:lnTo>
                  <a:pt x="21" y="49"/>
                </a:lnTo>
                <a:lnTo>
                  <a:pt x="24" y="49"/>
                </a:lnTo>
                <a:lnTo>
                  <a:pt x="26" y="49"/>
                </a:lnTo>
                <a:lnTo>
                  <a:pt x="28" y="48"/>
                </a:lnTo>
                <a:lnTo>
                  <a:pt x="33" y="47"/>
                </a:lnTo>
                <a:lnTo>
                  <a:pt x="37" y="45"/>
                </a:lnTo>
                <a:lnTo>
                  <a:pt x="40" y="42"/>
                </a:lnTo>
                <a:lnTo>
                  <a:pt x="43" y="38"/>
                </a:lnTo>
                <a:lnTo>
                  <a:pt x="45" y="34"/>
                </a:lnTo>
                <a:lnTo>
                  <a:pt x="46" y="29"/>
                </a:lnTo>
                <a:lnTo>
                  <a:pt x="47" y="25"/>
                </a:lnTo>
                <a:lnTo>
                  <a:pt x="46" y="20"/>
                </a:lnTo>
                <a:lnTo>
                  <a:pt x="45" y="15"/>
                </a:lnTo>
                <a:lnTo>
                  <a:pt x="43" y="10"/>
                </a:lnTo>
                <a:lnTo>
                  <a:pt x="40" y="7"/>
                </a:lnTo>
                <a:lnTo>
                  <a:pt x="37" y="4"/>
                </a:lnTo>
                <a:lnTo>
                  <a:pt x="33" y="2"/>
                </a:lnTo>
                <a:lnTo>
                  <a:pt x="28" y="0"/>
                </a:lnTo>
                <a:lnTo>
                  <a:pt x="26" y="0"/>
                </a:lnTo>
                <a:lnTo>
                  <a:pt x="24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10" name="Freeform 256"/>
          <p:cNvSpPr>
            <a:spLocks/>
          </p:cNvSpPr>
          <p:nvPr/>
        </p:nvSpPr>
        <p:spPr bwMode="auto">
          <a:xfrm>
            <a:off x="1952625" y="1906588"/>
            <a:ext cx="74613" cy="77787"/>
          </a:xfrm>
          <a:custGeom>
            <a:avLst/>
            <a:gdLst>
              <a:gd name="T0" fmla="*/ 38100 w 47"/>
              <a:gd name="T1" fmla="*/ 0 h 49"/>
              <a:gd name="T2" fmla="*/ 33338 w 47"/>
              <a:gd name="T3" fmla="*/ 0 h 49"/>
              <a:gd name="T4" fmla="*/ 30163 w 47"/>
              <a:gd name="T5" fmla="*/ 0 h 49"/>
              <a:gd name="T6" fmla="*/ 23813 w 47"/>
              <a:gd name="T7" fmla="*/ 3175 h 49"/>
              <a:gd name="T8" fmla="*/ 17463 w 47"/>
              <a:gd name="T9" fmla="*/ 6350 h 49"/>
              <a:gd name="T10" fmla="*/ 12700 w 47"/>
              <a:gd name="T11" fmla="*/ 11112 h 49"/>
              <a:gd name="T12" fmla="*/ 6350 w 47"/>
              <a:gd name="T13" fmla="*/ 15875 h 49"/>
              <a:gd name="T14" fmla="*/ 3175 w 47"/>
              <a:gd name="T15" fmla="*/ 23812 h 49"/>
              <a:gd name="T16" fmla="*/ 0 w 47"/>
              <a:gd name="T17" fmla="*/ 31750 h 49"/>
              <a:gd name="T18" fmla="*/ 0 w 47"/>
              <a:gd name="T19" fmla="*/ 39687 h 49"/>
              <a:gd name="T20" fmla="*/ 0 w 47"/>
              <a:gd name="T21" fmla="*/ 46037 h 49"/>
              <a:gd name="T22" fmla="*/ 3175 w 47"/>
              <a:gd name="T23" fmla="*/ 53975 h 49"/>
              <a:gd name="T24" fmla="*/ 6350 w 47"/>
              <a:gd name="T25" fmla="*/ 60325 h 49"/>
              <a:gd name="T26" fmla="*/ 12700 w 47"/>
              <a:gd name="T27" fmla="*/ 66675 h 49"/>
              <a:gd name="T28" fmla="*/ 17463 w 47"/>
              <a:gd name="T29" fmla="*/ 71437 h 49"/>
              <a:gd name="T30" fmla="*/ 23813 w 47"/>
              <a:gd name="T31" fmla="*/ 74612 h 49"/>
              <a:gd name="T32" fmla="*/ 30163 w 47"/>
              <a:gd name="T33" fmla="*/ 76200 h 49"/>
              <a:gd name="T34" fmla="*/ 33338 w 47"/>
              <a:gd name="T35" fmla="*/ 77787 h 49"/>
              <a:gd name="T36" fmla="*/ 38100 w 47"/>
              <a:gd name="T37" fmla="*/ 77787 h 49"/>
              <a:gd name="T38" fmla="*/ 41275 w 47"/>
              <a:gd name="T39" fmla="*/ 77787 h 49"/>
              <a:gd name="T40" fmla="*/ 44450 w 47"/>
              <a:gd name="T41" fmla="*/ 76200 h 49"/>
              <a:gd name="T42" fmla="*/ 52388 w 47"/>
              <a:gd name="T43" fmla="*/ 74612 h 49"/>
              <a:gd name="T44" fmla="*/ 58738 w 47"/>
              <a:gd name="T45" fmla="*/ 71437 h 49"/>
              <a:gd name="T46" fmla="*/ 63500 w 47"/>
              <a:gd name="T47" fmla="*/ 66675 h 49"/>
              <a:gd name="T48" fmla="*/ 68263 w 47"/>
              <a:gd name="T49" fmla="*/ 60325 h 49"/>
              <a:gd name="T50" fmla="*/ 71438 w 47"/>
              <a:gd name="T51" fmla="*/ 53975 h 49"/>
              <a:gd name="T52" fmla="*/ 73025 w 47"/>
              <a:gd name="T53" fmla="*/ 46037 h 49"/>
              <a:gd name="T54" fmla="*/ 74613 w 47"/>
              <a:gd name="T55" fmla="*/ 39687 h 49"/>
              <a:gd name="T56" fmla="*/ 73025 w 47"/>
              <a:gd name="T57" fmla="*/ 31750 h 49"/>
              <a:gd name="T58" fmla="*/ 71438 w 47"/>
              <a:gd name="T59" fmla="*/ 23812 h 49"/>
              <a:gd name="T60" fmla="*/ 68263 w 47"/>
              <a:gd name="T61" fmla="*/ 15875 h 49"/>
              <a:gd name="T62" fmla="*/ 63500 w 47"/>
              <a:gd name="T63" fmla="*/ 11112 h 49"/>
              <a:gd name="T64" fmla="*/ 58738 w 47"/>
              <a:gd name="T65" fmla="*/ 6350 h 49"/>
              <a:gd name="T66" fmla="*/ 52388 w 47"/>
              <a:gd name="T67" fmla="*/ 3175 h 49"/>
              <a:gd name="T68" fmla="*/ 44450 w 47"/>
              <a:gd name="T69" fmla="*/ 0 h 49"/>
              <a:gd name="T70" fmla="*/ 41275 w 47"/>
              <a:gd name="T71" fmla="*/ 0 h 49"/>
              <a:gd name="T72" fmla="*/ 38100 w 47"/>
              <a:gd name="T73" fmla="*/ 0 h 49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0" t="0" r="r" b="b"/>
            <a:pathLst>
              <a:path w="47" h="49">
                <a:moveTo>
                  <a:pt x="24" y="0"/>
                </a:moveTo>
                <a:lnTo>
                  <a:pt x="21" y="0"/>
                </a:lnTo>
                <a:lnTo>
                  <a:pt x="19" y="0"/>
                </a:lnTo>
                <a:lnTo>
                  <a:pt x="15" y="2"/>
                </a:lnTo>
                <a:lnTo>
                  <a:pt x="11" y="4"/>
                </a:lnTo>
                <a:lnTo>
                  <a:pt x="8" y="7"/>
                </a:lnTo>
                <a:lnTo>
                  <a:pt x="4" y="10"/>
                </a:lnTo>
                <a:lnTo>
                  <a:pt x="2" y="15"/>
                </a:lnTo>
                <a:lnTo>
                  <a:pt x="0" y="20"/>
                </a:lnTo>
                <a:lnTo>
                  <a:pt x="0" y="25"/>
                </a:lnTo>
                <a:lnTo>
                  <a:pt x="0" y="29"/>
                </a:lnTo>
                <a:lnTo>
                  <a:pt x="2" y="34"/>
                </a:lnTo>
                <a:lnTo>
                  <a:pt x="4" y="38"/>
                </a:lnTo>
                <a:lnTo>
                  <a:pt x="8" y="42"/>
                </a:lnTo>
                <a:lnTo>
                  <a:pt x="11" y="45"/>
                </a:lnTo>
                <a:lnTo>
                  <a:pt x="15" y="47"/>
                </a:lnTo>
                <a:lnTo>
                  <a:pt x="19" y="48"/>
                </a:lnTo>
                <a:lnTo>
                  <a:pt x="21" y="49"/>
                </a:lnTo>
                <a:lnTo>
                  <a:pt x="24" y="49"/>
                </a:lnTo>
                <a:lnTo>
                  <a:pt x="26" y="49"/>
                </a:lnTo>
                <a:lnTo>
                  <a:pt x="28" y="48"/>
                </a:lnTo>
                <a:lnTo>
                  <a:pt x="33" y="47"/>
                </a:lnTo>
                <a:lnTo>
                  <a:pt x="37" y="45"/>
                </a:lnTo>
                <a:lnTo>
                  <a:pt x="40" y="42"/>
                </a:lnTo>
                <a:lnTo>
                  <a:pt x="43" y="38"/>
                </a:lnTo>
                <a:lnTo>
                  <a:pt x="45" y="34"/>
                </a:lnTo>
                <a:lnTo>
                  <a:pt x="46" y="29"/>
                </a:lnTo>
                <a:lnTo>
                  <a:pt x="47" y="25"/>
                </a:lnTo>
                <a:lnTo>
                  <a:pt x="46" y="20"/>
                </a:lnTo>
                <a:lnTo>
                  <a:pt x="45" y="15"/>
                </a:lnTo>
                <a:lnTo>
                  <a:pt x="43" y="10"/>
                </a:lnTo>
                <a:lnTo>
                  <a:pt x="40" y="7"/>
                </a:lnTo>
                <a:lnTo>
                  <a:pt x="37" y="4"/>
                </a:lnTo>
                <a:lnTo>
                  <a:pt x="33" y="2"/>
                </a:lnTo>
                <a:lnTo>
                  <a:pt x="28" y="0"/>
                </a:lnTo>
                <a:lnTo>
                  <a:pt x="26" y="0"/>
                </a:lnTo>
                <a:lnTo>
                  <a:pt x="24" y="0"/>
                </a:lnTo>
              </a:path>
            </a:pathLst>
          </a:custGeom>
          <a:noFill/>
          <a:ln w="9525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11" name="Rectangle 257"/>
          <p:cNvSpPr>
            <a:spLocks noChangeArrowheads="1"/>
          </p:cNvSpPr>
          <p:nvPr/>
        </p:nvSpPr>
        <p:spPr bwMode="auto">
          <a:xfrm>
            <a:off x="1677988" y="1473200"/>
            <a:ext cx="681037" cy="409575"/>
          </a:xfrm>
          <a:prstGeom prst="rect">
            <a:avLst/>
          </a:prstGeom>
          <a:solidFill>
            <a:srgbClr val="FFFF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4212" name="Rectangle 258"/>
          <p:cNvSpPr>
            <a:spLocks noChangeArrowheads="1"/>
          </p:cNvSpPr>
          <p:nvPr/>
        </p:nvSpPr>
        <p:spPr bwMode="auto">
          <a:xfrm>
            <a:off x="1774825" y="1530350"/>
            <a:ext cx="415925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900" b="1">
                <a:solidFill>
                  <a:srgbClr val="000000"/>
                </a:solidFill>
                <a:latin typeface="Times New Roman" panose="02020603050405020304" pitchFamily="18" charset="0"/>
              </a:rPr>
              <a:t>Vdc</a:t>
            </a:r>
            <a:endParaRPr lang="en-US" altLang="en-US"/>
          </a:p>
        </p:txBody>
      </p:sp>
      <p:sp>
        <p:nvSpPr>
          <p:cNvPr id="4213" name="Rectangle 260"/>
          <p:cNvSpPr>
            <a:spLocks noChangeArrowheads="1"/>
          </p:cNvSpPr>
          <p:nvPr/>
        </p:nvSpPr>
        <p:spPr bwMode="auto">
          <a:xfrm>
            <a:off x="1965325" y="3843338"/>
            <a:ext cx="366713" cy="198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300" b="1">
                <a:solidFill>
                  <a:srgbClr val="000000"/>
                </a:solidFill>
                <a:latin typeface="Times New Roman" panose="02020603050405020304" pitchFamily="18" charset="0"/>
              </a:rPr>
              <a:t>Load</a:t>
            </a:r>
            <a:endParaRPr lang="en-US" altLang="en-US"/>
          </a:p>
        </p:txBody>
      </p:sp>
      <p:sp>
        <p:nvSpPr>
          <p:cNvPr id="4214" name="Rectangle 261"/>
          <p:cNvSpPr>
            <a:spLocks noChangeArrowheads="1"/>
          </p:cNvSpPr>
          <p:nvPr/>
        </p:nvSpPr>
        <p:spPr bwMode="auto">
          <a:xfrm>
            <a:off x="2324100" y="3841750"/>
            <a:ext cx="46038" cy="198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300" b="1">
                <a:solidFill>
                  <a:srgbClr val="000000"/>
                </a:solidFill>
              </a:rPr>
              <a:t> </a:t>
            </a:r>
            <a:endParaRPr lang="en-US" altLang="en-US"/>
          </a:p>
        </p:txBody>
      </p:sp>
      <p:sp>
        <p:nvSpPr>
          <p:cNvPr id="4215" name="Rectangle 262"/>
          <p:cNvSpPr>
            <a:spLocks noChangeArrowheads="1"/>
          </p:cNvSpPr>
          <p:nvPr/>
        </p:nvSpPr>
        <p:spPr bwMode="auto">
          <a:xfrm>
            <a:off x="1017588" y="2757488"/>
            <a:ext cx="246062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500" b="1">
                <a:solidFill>
                  <a:srgbClr val="000000"/>
                </a:solidFill>
                <a:latin typeface="Times New Roman" panose="02020603050405020304" pitchFamily="18" charset="0"/>
              </a:rPr>
              <a:t>A+</a:t>
            </a:r>
            <a:endParaRPr lang="en-US" altLang="en-US"/>
          </a:p>
        </p:txBody>
      </p:sp>
      <p:sp>
        <p:nvSpPr>
          <p:cNvPr id="4216" name="Rectangle 263"/>
          <p:cNvSpPr>
            <a:spLocks noChangeArrowheads="1"/>
          </p:cNvSpPr>
          <p:nvPr/>
        </p:nvSpPr>
        <p:spPr bwMode="auto">
          <a:xfrm>
            <a:off x="1262063" y="2755900"/>
            <a:ext cx="52387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500" b="1">
                <a:solidFill>
                  <a:srgbClr val="000000"/>
                </a:solidFill>
              </a:rPr>
              <a:t> </a:t>
            </a:r>
            <a:endParaRPr lang="en-US" altLang="en-US"/>
          </a:p>
        </p:txBody>
      </p:sp>
      <p:sp>
        <p:nvSpPr>
          <p:cNvPr id="4217" name="Line 264"/>
          <p:cNvSpPr>
            <a:spLocks noChangeShapeType="1"/>
          </p:cNvSpPr>
          <p:nvPr/>
        </p:nvSpPr>
        <p:spPr bwMode="auto">
          <a:xfrm flipH="1">
            <a:off x="836613" y="3606800"/>
            <a:ext cx="690562" cy="1588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18" name="Line 265"/>
          <p:cNvSpPr>
            <a:spLocks noChangeShapeType="1"/>
          </p:cNvSpPr>
          <p:nvPr/>
        </p:nvSpPr>
        <p:spPr bwMode="auto">
          <a:xfrm flipH="1">
            <a:off x="3090863" y="3606800"/>
            <a:ext cx="688975" cy="1588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19" name="Line 266"/>
          <p:cNvSpPr>
            <a:spLocks noChangeShapeType="1"/>
          </p:cNvSpPr>
          <p:nvPr/>
        </p:nvSpPr>
        <p:spPr bwMode="auto">
          <a:xfrm flipH="1">
            <a:off x="3090863" y="4202113"/>
            <a:ext cx="688975" cy="1587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20" name="Line 267"/>
          <p:cNvSpPr>
            <a:spLocks noChangeShapeType="1"/>
          </p:cNvSpPr>
          <p:nvPr/>
        </p:nvSpPr>
        <p:spPr bwMode="auto">
          <a:xfrm flipH="1">
            <a:off x="836613" y="4202113"/>
            <a:ext cx="690562" cy="1587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21" name="Line 268"/>
          <p:cNvSpPr>
            <a:spLocks noChangeShapeType="1"/>
          </p:cNvSpPr>
          <p:nvPr/>
        </p:nvSpPr>
        <p:spPr bwMode="auto">
          <a:xfrm flipH="1">
            <a:off x="3098800" y="5222875"/>
            <a:ext cx="687388" cy="1588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22" name="Rectangle 269"/>
          <p:cNvSpPr>
            <a:spLocks noChangeArrowheads="1"/>
          </p:cNvSpPr>
          <p:nvPr/>
        </p:nvSpPr>
        <p:spPr bwMode="auto">
          <a:xfrm>
            <a:off x="3263900" y="2757488"/>
            <a:ext cx="23495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500" b="1">
                <a:solidFill>
                  <a:srgbClr val="000000"/>
                </a:solidFill>
                <a:latin typeface="Times New Roman" panose="02020603050405020304" pitchFamily="18" charset="0"/>
              </a:rPr>
              <a:t>B+</a:t>
            </a:r>
            <a:endParaRPr lang="en-US" altLang="en-US"/>
          </a:p>
        </p:txBody>
      </p:sp>
      <p:sp>
        <p:nvSpPr>
          <p:cNvPr id="4223" name="Rectangle 270"/>
          <p:cNvSpPr>
            <a:spLocks noChangeArrowheads="1"/>
          </p:cNvSpPr>
          <p:nvPr/>
        </p:nvSpPr>
        <p:spPr bwMode="auto">
          <a:xfrm>
            <a:off x="3497263" y="2755900"/>
            <a:ext cx="52387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500" b="1">
                <a:solidFill>
                  <a:srgbClr val="000000"/>
                </a:solidFill>
              </a:rPr>
              <a:t> </a:t>
            </a:r>
            <a:endParaRPr lang="en-US" altLang="en-US"/>
          </a:p>
        </p:txBody>
      </p:sp>
      <p:sp>
        <p:nvSpPr>
          <p:cNvPr id="4224" name="Rectangle 271"/>
          <p:cNvSpPr>
            <a:spLocks noChangeArrowheads="1"/>
          </p:cNvSpPr>
          <p:nvPr/>
        </p:nvSpPr>
        <p:spPr bwMode="auto">
          <a:xfrm>
            <a:off x="1028700" y="4365625"/>
            <a:ext cx="138113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500" b="1">
                <a:solidFill>
                  <a:srgbClr val="000000"/>
                </a:solidFill>
                <a:latin typeface="Times New Roman" panose="02020603050405020304" pitchFamily="18" charset="0"/>
              </a:rPr>
              <a:t>A</a:t>
            </a:r>
            <a:endParaRPr lang="en-US" altLang="en-US"/>
          </a:p>
        </p:txBody>
      </p:sp>
      <p:sp>
        <p:nvSpPr>
          <p:cNvPr id="4225" name="Rectangle 272"/>
          <p:cNvSpPr>
            <a:spLocks noChangeArrowheads="1"/>
          </p:cNvSpPr>
          <p:nvPr/>
        </p:nvSpPr>
        <p:spPr bwMode="auto">
          <a:xfrm>
            <a:off x="1165225" y="4365625"/>
            <a:ext cx="9525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500" b="1">
                <a:solidFill>
                  <a:srgbClr val="000000"/>
                </a:solidFill>
                <a:latin typeface="Times New Roman" panose="02020603050405020304" pitchFamily="18" charset="0"/>
              </a:rPr>
              <a:t>–</a:t>
            </a:r>
            <a:endParaRPr lang="en-US" altLang="en-US"/>
          </a:p>
        </p:txBody>
      </p:sp>
      <p:sp>
        <p:nvSpPr>
          <p:cNvPr id="4226" name="Rectangle 273"/>
          <p:cNvSpPr>
            <a:spLocks noChangeArrowheads="1"/>
          </p:cNvSpPr>
          <p:nvPr/>
        </p:nvSpPr>
        <p:spPr bwMode="auto">
          <a:xfrm>
            <a:off x="1260475" y="4364038"/>
            <a:ext cx="52388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500" b="1">
                <a:solidFill>
                  <a:srgbClr val="000000"/>
                </a:solidFill>
              </a:rPr>
              <a:t> </a:t>
            </a:r>
            <a:endParaRPr lang="en-US" altLang="en-US"/>
          </a:p>
        </p:txBody>
      </p:sp>
      <p:sp>
        <p:nvSpPr>
          <p:cNvPr id="4227" name="Rectangle 274"/>
          <p:cNvSpPr>
            <a:spLocks noChangeArrowheads="1"/>
          </p:cNvSpPr>
          <p:nvPr/>
        </p:nvSpPr>
        <p:spPr bwMode="auto">
          <a:xfrm>
            <a:off x="3263900" y="4365625"/>
            <a:ext cx="1270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500" b="1">
                <a:solidFill>
                  <a:srgbClr val="000000"/>
                </a:solidFill>
                <a:latin typeface="Times New Roman" panose="02020603050405020304" pitchFamily="18" charset="0"/>
              </a:rPr>
              <a:t>B</a:t>
            </a:r>
            <a:endParaRPr lang="en-US" altLang="en-US"/>
          </a:p>
        </p:txBody>
      </p:sp>
      <p:sp>
        <p:nvSpPr>
          <p:cNvPr id="4228" name="Rectangle 275"/>
          <p:cNvSpPr>
            <a:spLocks noChangeArrowheads="1"/>
          </p:cNvSpPr>
          <p:nvPr/>
        </p:nvSpPr>
        <p:spPr bwMode="auto">
          <a:xfrm>
            <a:off x="3389313" y="4365625"/>
            <a:ext cx="9525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500" b="1">
                <a:solidFill>
                  <a:srgbClr val="000000"/>
                </a:solidFill>
                <a:latin typeface="Times New Roman" panose="02020603050405020304" pitchFamily="18" charset="0"/>
              </a:rPr>
              <a:t>–</a:t>
            </a:r>
            <a:endParaRPr lang="en-US" altLang="en-US"/>
          </a:p>
        </p:txBody>
      </p:sp>
      <p:sp>
        <p:nvSpPr>
          <p:cNvPr id="4229" name="Rectangle 276"/>
          <p:cNvSpPr>
            <a:spLocks noChangeArrowheads="1"/>
          </p:cNvSpPr>
          <p:nvPr/>
        </p:nvSpPr>
        <p:spPr bwMode="auto">
          <a:xfrm>
            <a:off x="3484563" y="4364038"/>
            <a:ext cx="52387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500" b="1">
                <a:solidFill>
                  <a:srgbClr val="000000"/>
                </a:solidFill>
              </a:rPr>
              <a:t> </a:t>
            </a:r>
            <a:endParaRPr lang="en-US" altLang="en-US"/>
          </a:p>
        </p:txBody>
      </p:sp>
      <p:sp>
        <p:nvSpPr>
          <p:cNvPr id="4230" name="Rectangle 277"/>
          <p:cNvSpPr>
            <a:spLocks noChangeArrowheads="1"/>
          </p:cNvSpPr>
          <p:nvPr/>
        </p:nvSpPr>
        <p:spPr bwMode="auto">
          <a:xfrm>
            <a:off x="455613" y="3805238"/>
            <a:ext cx="295275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900">
                <a:solidFill>
                  <a:srgbClr val="000000"/>
                </a:solidFill>
              </a:rPr>
              <a:t>Va</a:t>
            </a:r>
            <a:endParaRPr lang="en-US" altLang="en-US"/>
          </a:p>
        </p:txBody>
      </p:sp>
      <p:sp>
        <p:nvSpPr>
          <p:cNvPr id="4231" name="Rectangle 278"/>
          <p:cNvSpPr>
            <a:spLocks noChangeArrowheads="1"/>
          </p:cNvSpPr>
          <p:nvPr/>
        </p:nvSpPr>
        <p:spPr bwMode="auto">
          <a:xfrm>
            <a:off x="750888" y="3916363"/>
            <a:ext cx="42862" cy="182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200">
                <a:solidFill>
                  <a:srgbClr val="000000"/>
                </a:solidFill>
              </a:rPr>
              <a:t> </a:t>
            </a:r>
            <a:endParaRPr lang="en-US" altLang="en-US"/>
          </a:p>
        </p:txBody>
      </p:sp>
      <p:sp>
        <p:nvSpPr>
          <p:cNvPr id="4232" name="Rectangle 279"/>
          <p:cNvSpPr>
            <a:spLocks noChangeArrowheads="1"/>
          </p:cNvSpPr>
          <p:nvPr/>
        </p:nvSpPr>
        <p:spPr bwMode="auto">
          <a:xfrm>
            <a:off x="3281363" y="3805238"/>
            <a:ext cx="295275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900">
                <a:solidFill>
                  <a:srgbClr val="000000"/>
                </a:solidFill>
              </a:rPr>
              <a:t>Vb</a:t>
            </a:r>
            <a:endParaRPr lang="en-US" altLang="en-US"/>
          </a:p>
        </p:txBody>
      </p:sp>
      <p:sp>
        <p:nvSpPr>
          <p:cNvPr id="4233" name="Rectangle 280"/>
          <p:cNvSpPr>
            <a:spLocks noChangeArrowheads="1"/>
          </p:cNvSpPr>
          <p:nvPr/>
        </p:nvSpPr>
        <p:spPr bwMode="auto">
          <a:xfrm>
            <a:off x="3576638" y="3916363"/>
            <a:ext cx="42862" cy="182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200">
                <a:solidFill>
                  <a:srgbClr val="000000"/>
                </a:solidFill>
              </a:rPr>
              <a:t> </a:t>
            </a:r>
            <a:endParaRPr lang="en-US" altLang="en-US"/>
          </a:p>
        </p:txBody>
      </p:sp>
      <p:sp>
        <p:nvSpPr>
          <p:cNvPr id="4234" name="Line 281"/>
          <p:cNvSpPr>
            <a:spLocks noChangeShapeType="1"/>
          </p:cNvSpPr>
          <p:nvPr/>
        </p:nvSpPr>
        <p:spPr bwMode="auto">
          <a:xfrm>
            <a:off x="3087688" y="3262313"/>
            <a:ext cx="1587" cy="676275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35" name="Line 282"/>
          <p:cNvSpPr>
            <a:spLocks noChangeShapeType="1"/>
          </p:cNvSpPr>
          <p:nvPr/>
        </p:nvSpPr>
        <p:spPr bwMode="auto">
          <a:xfrm>
            <a:off x="3076575" y="4891088"/>
            <a:ext cx="1588" cy="679450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36" name="Line 283"/>
          <p:cNvSpPr>
            <a:spLocks noChangeShapeType="1"/>
          </p:cNvSpPr>
          <p:nvPr/>
        </p:nvSpPr>
        <p:spPr bwMode="auto">
          <a:xfrm>
            <a:off x="836613" y="4883150"/>
            <a:ext cx="1587" cy="679450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32" name="Line 284"/>
          <p:cNvSpPr>
            <a:spLocks noChangeShapeType="1"/>
          </p:cNvSpPr>
          <p:nvPr/>
        </p:nvSpPr>
        <p:spPr bwMode="auto">
          <a:xfrm>
            <a:off x="846138" y="3006725"/>
            <a:ext cx="0" cy="306388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33" name="Line 285"/>
          <p:cNvSpPr>
            <a:spLocks noChangeShapeType="1"/>
          </p:cNvSpPr>
          <p:nvPr/>
        </p:nvSpPr>
        <p:spPr bwMode="auto">
          <a:xfrm>
            <a:off x="3073400" y="3006725"/>
            <a:ext cx="0" cy="306388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34" name="Line 286"/>
          <p:cNvSpPr>
            <a:spLocks noChangeShapeType="1"/>
          </p:cNvSpPr>
          <p:nvPr/>
        </p:nvSpPr>
        <p:spPr bwMode="auto">
          <a:xfrm>
            <a:off x="846138" y="4619625"/>
            <a:ext cx="0" cy="306388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35" name="Line 287"/>
          <p:cNvSpPr>
            <a:spLocks noChangeShapeType="1"/>
          </p:cNvSpPr>
          <p:nvPr/>
        </p:nvSpPr>
        <p:spPr bwMode="auto">
          <a:xfrm>
            <a:off x="3073400" y="4619625"/>
            <a:ext cx="0" cy="306388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4241" name="Group 292"/>
          <p:cNvGrpSpPr>
            <a:grpSpLocks/>
          </p:cNvGrpSpPr>
          <p:nvPr/>
        </p:nvGrpSpPr>
        <p:grpSpPr bwMode="auto">
          <a:xfrm>
            <a:off x="539750" y="2928938"/>
            <a:ext cx="614363" cy="2074862"/>
            <a:chOff x="340" y="1845"/>
            <a:chExt cx="387" cy="1307"/>
          </a:xfrm>
        </p:grpSpPr>
        <p:sp>
          <p:nvSpPr>
            <p:cNvPr id="4250" name="Oval 288"/>
            <p:cNvSpPr>
              <a:spLocks noChangeArrowheads="1"/>
            </p:cNvSpPr>
            <p:nvPr/>
          </p:nvSpPr>
          <p:spPr bwMode="auto">
            <a:xfrm>
              <a:off x="340" y="1845"/>
              <a:ext cx="387" cy="266"/>
            </a:xfrm>
            <a:prstGeom prst="ellipse">
              <a:avLst/>
            </a:prstGeom>
            <a:noFill/>
            <a:ln w="25400">
              <a:solidFill>
                <a:srgbClr val="FF0000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4251" name="Oval 289"/>
            <p:cNvSpPr>
              <a:spLocks noChangeArrowheads="1"/>
            </p:cNvSpPr>
            <p:nvPr/>
          </p:nvSpPr>
          <p:spPr bwMode="auto">
            <a:xfrm>
              <a:off x="340" y="2886"/>
              <a:ext cx="387" cy="266"/>
            </a:xfrm>
            <a:prstGeom prst="ellipse">
              <a:avLst/>
            </a:prstGeom>
            <a:noFill/>
            <a:ln w="25400">
              <a:solidFill>
                <a:srgbClr val="FF0000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</p:grpSp>
      <p:grpSp>
        <p:nvGrpSpPr>
          <p:cNvPr id="2341" name="Group 293"/>
          <p:cNvGrpSpPr>
            <a:grpSpLocks/>
          </p:cNvGrpSpPr>
          <p:nvPr/>
        </p:nvGrpSpPr>
        <p:grpSpPr bwMode="auto">
          <a:xfrm>
            <a:off x="2805113" y="2928938"/>
            <a:ext cx="614362" cy="2074862"/>
            <a:chOff x="1767" y="1845"/>
            <a:chExt cx="387" cy="1307"/>
          </a:xfrm>
        </p:grpSpPr>
        <p:sp>
          <p:nvSpPr>
            <p:cNvPr id="4248" name="Oval 290"/>
            <p:cNvSpPr>
              <a:spLocks noChangeArrowheads="1"/>
            </p:cNvSpPr>
            <p:nvPr/>
          </p:nvSpPr>
          <p:spPr bwMode="auto">
            <a:xfrm>
              <a:off x="1767" y="1845"/>
              <a:ext cx="387" cy="266"/>
            </a:xfrm>
            <a:prstGeom prst="ellipse">
              <a:avLst/>
            </a:prstGeom>
            <a:noFill/>
            <a:ln w="25400">
              <a:solidFill>
                <a:srgbClr val="FF0000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4249" name="Oval 291"/>
            <p:cNvSpPr>
              <a:spLocks noChangeArrowheads="1"/>
            </p:cNvSpPr>
            <p:nvPr/>
          </p:nvSpPr>
          <p:spPr bwMode="auto">
            <a:xfrm>
              <a:off x="1767" y="2886"/>
              <a:ext cx="387" cy="266"/>
            </a:xfrm>
            <a:prstGeom prst="ellipse">
              <a:avLst/>
            </a:prstGeom>
            <a:noFill/>
            <a:ln w="25400">
              <a:solidFill>
                <a:srgbClr val="FF0000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</p:grpSp>
      <p:sp>
        <p:nvSpPr>
          <p:cNvPr id="2342" name="Line 294"/>
          <p:cNvSpPr>
            <a:spLocks noChangeShapeType="1"/>
          </p:cNvSpPr>
          <p:nvPr/>
        </p:nvSpPr>
        <p:spPr bwMode="auto">
          <a:xfrm>
            <a:off x="4038600" y="3276600"/>
            <a:ext cx="423863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44" name="Text Box 295"/>
          <p:cNvSpPr txBox="1">
            <a:spLocks noChangeArrowheads="1"/>
          </p:cNvSpPr>
          <p:nvPr/>
        </p:nvSpPr>
        <p:spPr bwMode="auto">
          <a:xfrm>
            <a:off x="0" y="838200"/>
            <a:ext cx="36576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b="1"/>
              <a:t>Single-phase H-bridge (voltage source) inverter topology:</a:t>
            </a:r>
          </a:p>
        </p:txBody>
      </p:sp>
      <p:grpSp>
        <p:nvGrpSpPr>
          <p:cNvPr id="4245" name="Group 296"/>
          <p:cNvGrpSpPr>
            <a:grpSpLocks/>
          </p:cNvGrpSpPr>
          <p:nvPr/>
        </p:nvGrpSpPr>
        <p:grpSpPr bwMode="auto">
          <a:xfrm>
            <a:off x="8305800" y="0"/>
            <a:ext cx="609600" cy="701675"/>
            <a:chOff x="144" y="1731"/>
            <a:chExt cx="384" cy="442"/>
          </a:xfrm>
        </p:grpSpPr>
        <p:sp>
          <p:nvSpPr>
            <p:cNvPr id="4246" name="Rectangle 297"/>
            <p:cNvSpPr>
              <a:spLocks noChangeArrowheads="1"/>
            </p:cNvSpPr>
            <p:nvPr/>
          </p:nvSpPr>
          <p:spPr bwMode="auto">
            <a:xfrm>
              <a:off x="240" y="1731"/>
              <a:ext cx="223" cy="4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4000" b="1">
                  <a:solidFill>
                    <a:srgbClr val="FF0000"/>
                  </a:solidFill>
                </a:rPr>
                <a:t>!</a:t>
              </a:r>
              <a:endParaRPr lang="es-ES" altLang="en-US" sz="4000" b="1">
                <a:solidFill>
                  <a:srgbClr val="FF0000"/>
                </a:solidFill>
              </a:endParaRPr>
            </a:p>
          </p:txBody>
        </p:sp>
        <p:sp>
          <p:nvSpPr>
            <p:cNvPr id="4247" name="Oval 298"/>
            <p:cNvSpPr>
              <a:spLocks noChangeArrowheads="1"/>
            </p:cNvSpPr>
            <p:nvPr/>
          </p:nvSpPr>
          <p:spPr bwMode="auto">
            <a:xfrm>
              <a:off x="144" y="1776"/>
              <a:ext cx="384" cy="384"/>
            </a:xfrm>
            <a:prstGeom prst="ellipse">
              <a:avLst/>
            </a:prstGeom>
            <a:noFill/>
            <a:ln w="762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9645822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3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4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4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4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92" grpId="0" animBg="1"/>
      <p:bldP spid="2193" grpId="0" animBg="1"/>
      <p:bldP spid="2194" grpId="0" animBg="1"/>
      <p:bldP spid="2195" grpId="0" animBg="1"/>
      <p:bldP spid="2196" grpId="0" animBg="1"/>
      <p:bldP spid="2197" grpId="0" animBg="1"/>
      <p:bldP spid="2250" grpId="0" animBg="1"/>
      <p:bldP spid="2260" grpId="0" animBg="1"/>
      <p:bldP spid="2269" grpId="0" animBg="1"/>
      <p:bldP spid="2332" grpId="0" animBg="1"/>
      <p:bldP spid="2333" grpId="0" animBg="1"/>
      <p:bldP spid="2334" grpId="0" animBg="1"/>
      <p:bldP spid="2335" grpId="0" animBg="1"/>
      <p:bldP spid="234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6FA7A132-447D-4D3B-817E-4D0607E3A5D5}" type="slidenum">
              <a:rPr lang="en-US" altLang="en-US"/>
              <a:pPr/>
              <a:t>7</a:t>
            </a:fld>
            <a:endParaRPr lang="en-US" altLang="en-US"/>
          </a:p>
        </p:txBody>
      </p:sp>
      <p:sp>
        <p:nvSpPr>
          <p:cNvPr id="5123" name="Rectangle 8"/>
          <p:cNvSpPr>
            <a:spLocks noChangeArrowheads="1"/>
          </p:cNvSpPr>
          <p:nvPr/>
        </p:nvSpPr>
        <p:spPr bwMode="auto">
          <a:xfrm>
            <a:off x="646113" y="922338"/>
            <a:ext cx="38100" cy="182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20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endParaRPr lang="en-US" altLang="en-US"/>
          </a:p>
        </p:txBody>
      </p:sp>
      <p:grpSp>
        <p:nvGrpSpPr>
          <p:cNvPr id="5124" name="Group 155"/>
          <p:cNvGrpSpPr>
            <a:grpSpLocks/>
          </p:cNvGrpSpPr>
          <p:nvPr/>
        </p:nvGrpSpPr>
        <p:grpSpPr bwMode="auto">
          <a:xfrm>
            <a:off x="4232275" y="1066800"/>
            <a:ext cx="4340225" cy="1414463"/>
            <a:chOff x="2666" y="672"/>
            <a:chExt cx="2734" cy="891"/>
          </a:xfrm>
        </p:grpSpPr>
        <p:sp>
          <p:nvSpPr>
            <p:cNvPr id="5247" name="Rectangle 9"/>
            <p:cNvSpPr>
              <a:spLocks noChangeArrowheads="1"/>
            </p:cNvSpPr>
            <p:nvPr/>
          </p:nvSpPr>
          <p:spPr bwMode="auto">
            <a:xfrm>
              <a:off x="2666" y="672"/>
              <a:ext cx="2734" cy="891"/>
            </a:xfrm>
            <a:prstGeom prst="rect">
              <a:avLst/>
            </a:prstGeom>
            <a:noFill/>
            <a:ln w="9525" cap="rnd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5248" name="Rectangle 10"/>
            <p:cNvSpPr>
              <a:spLocks noChangeArrowheads="1"/>
            </p:cNvSpPr>
            <p:nvPr/>
          </p:nvSpPr>
          <p:spPr bwMode="auto">
            <a:xfrm>
              <a:off x="2728" y="708"/>
              <a:ext cx="1856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>
                  <a:solidFill>
                    <a:srgbClr val="000000"/>
                  </a:solidFill>
                </a:rPr>
                <a:t>Corresponding values of Vab</a:t>
              </a:r>
              <a:endParaRPr lang="en-US" altLang="en-US"/>
            </a:p>
          </p:txBody>
        </p:sp>
        <p:sp>
          <p:nvSpPr>
            <p:cNvPr id="5249" name="Rectangle 11"/>
            <p:cNvSpPr>
              <a:spLocks noChangeArrowheads="1"/>
            </p:cNvSpPr>
            <p:nvPr/>
          </p:nvSpPr>
          <p:spPr bwMode="auto">
            <a:xfrm>
              <a:off x="4585" y="708"/>
              <a:ext cx="40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>
                  <a:solidFill>
                    <a:srgbClr val="000000"/>
                  </a:solidFill>
                </a:rPr>
                <a:t> </a:t>
              </a:r>
              <a:endParaRPr lang="en-US" altLang="en-US"/>
            </a:p>
          </p:txBody>
        </p:sp>
        <p:sp>
          <p:nvSpPr>
            <p:cNvPr id="5250" name="Rectangle 12"/>
            <p:cNvSpPr>
              <a:spLocks noChangeArrowheads="1"/>
            </p:cNvSpPr>
            <p:nvPr/>
          </p:nvSpPr>
          <p:spPr bwMode="auto">
            <a:xfrm>
              <a:off x="2728" y="874"/>
              <a:ext cx="50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>
                  <a:solidFill>
                    <a:srgbClr val="000000"/>
                  </a:solidFill>
                </a:rPr>
                <a:t>•</a:t>
              </a:r>
              <a:endParaRPr lang="en-US" altLang="en-US"/>
            </a:p>
          </p:txBody>
        </p:sp>
        <p:sp>
          <p:nvSpPr>
            <p:cNvPr id="5251" name="Rectangle 13"/>
            <p:cNvSpPr>
              <a:spLocks noChangeArrowheads="1"/>
            </p:cNvSpPr>
            <p:nvPr/>
          </p:nvSpPr>
          <p:spPr bwMode="auto">
            <a:xfrm>
              <a:off x="2778" y="874"/>
              <a:ext cx="636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>
                  <a:solidFill>
                    <a:srgbClr val="000000"/>
                  </a:solidFill>
                </a:rPr>
                <a:t>A+ closed</a:t>
              </a:r>
              <a:endParaRPr lang="en-US" altLang="en-US"/>
            </a:p>
          </p:txBody>
        </p:sp>
        <p:sp>
          <p:nvSpPr>
            <p:cNvPr id="5252" name="Rectangle 14"/>
            <p:cNvSpPr>
              <a:spLocks noChangeArrowheads="1"/>
            </p:cNvSpPr>
            <p:nvPr/>
          </p:nvSpPr>
          <p:spPr bwMode="auto">
            <a:xfrm>
              <a:off x="3414" y="869"/>
              <a:ext cx="40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b="1">
                  <a:solidFill>
                    <a:srgbClr val="000000"/>
                  </a:solidFill>
                </a:rPr>
                <a:t> </a:t>
              </a:r>
              <a:endParaRPr lang="en-US" altLang="en-US"/>
            </a:p>
          </p:txBody>
        </p:sp>
        <p:sp>
          <p:nvSpPr>
            <p:cNvPr id="5253" name="Rectangle 15"/>
            <p:cNvSpPr>
              <a:spLocks noChangeArrowheads="1"/>
            </p:cNvSpPr>
            <p:nvPr/>
          </p:nvSpPr>
          <p:spPr bwMode="auto">
            <a:xfrm>
              <a:off x="3454" y="874"/>
              <a:ext cx="376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>
                  <a:solidFill>
                    <a:srgbClr val="000000"/>
                  </a:solidFill>
                </a:rPr>
                <a:t>and B</a:t>
              </a:r>
              <a:endParaRPr lang="en-US" altLang="en-US"/>
            </a:p>
          </p:txBody>
        </p:sp>
        <p:sp>
          <p:nvSpPr>
            <p:cNvPr id="5254" name="Rectangle 16"/>
            <p:cNvSpPr>
              <a:spLocks noChangeArrowheads="1"/>
            </p:cNvSpPr>
            <p:nvPr/>
          </p:nvSpPr>
          <p:spPr bwMode="auto">
            <a:xfrm>
              <a:off x="3832" y="874"/>
              <a:ext cx="80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>
                  <a:solidFill>
                    <a:srgbClr val="000000"/>
                  </a:solidFill>
                </a:rPr>
                <a:t>–</a:t>
              </a:r>
              <a:endParaRPr lang="en-US" altLang="en-US"/>
            </a:p>
          </p:txBody>
        </p:sp>
        <p:sp>
          <p:nvSpPr>
            <p:cNvPr id="5255" name="Rectangle 17"/>
            <p:cNvSpPr>
              <a:spLocks noChangeArrowheads="1"/>
            </p:cNvSpPr>
            <p:nvPr/>
          </p:nvSpPr>
          <p:spPr bwMode="auto">
            <a:xfrm>
              <a:off x="3911" y="874"/>
              <a:ext cx="1204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>
                  <a:solidFill>
                    <a:srgbClr val="000000"/>
                  </a:solidFill>
                </a:rPr>
                <a:t> closed, Vab = Vdc</a:t>
              </a:r>
              <a:endParaRPr lang="en-US" altLang="en-US"/>
            </a:p>
          </p:txBody>
        </p:sp>
        <p:sp>
          <p:nvSpPr>
            <p:cNvPr id="5256" name="Rectangle 18"/>
            <p:cNvSpPr>
              <a:spLocks noChangeArrowheads="1"/>
            </p:cNvSpPr>
            <p:nvPr/>
          </p:nvSpPr>
          <p:spPr bwMode="auto">
            <a:xfrm>
              <a:off x="5117" y="874"/>
              <a:ext cx="40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>
                  <a:solidFill>
                    <a:srgbClr val="000000"/>
                  </a:solidFill>
                </a:rPr>
                <a:t> </a:t>
              </a:r>
              <a:endParaRPr lang="en-US" altLang="en-US"/>
            </a:p>
          </p:txBody>
        </p:sp>
        <p:sp>
          <p:nvSpPr>
            <p:cNvPr id="5257" name="Rectangle 19"/>
            <p:cNvSpPr>
              <a:spLocks noChangeArrowheads="1"/>
            </p:cNvSpPr>
            <p:nvPr/>
          </p:nvSpPr>
          <p:spPr bwMode="auto">
            <a:xfrm>
              <a:off x="2728" y="1040"/>
              <a:ext cx="50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>
                  <a:solidFill>
                    <a:srgbClr val="000000"/>
                  </a:solidFill>
                </a:rPr>
                <a:t>•</a:t>
              </a:r>
              <a:endParaRPr lang="en-US" altLang="en-US"/>
            </a:p>
          </p:txBody>
        </p:sp>
        <p:sp>
          <p:nvSpPr>
            <p:cNvPr id="5258" name="Rectangle 20"/>
            <p:cNvSpPr>
              <a:spLocks noChangeArrowheads="1"/>
            </p:cNvSpPr>
            <p:nvPr/>
          </p:nvSpPr>
          <p:spPr bwMode="auto">
            <a:xfrm>
              <a:off x="2778" y="1040"/>
              <a:ext cx="2172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>
                  <a:solidFill>
                    <a:srgbClr val="000000"/>
                  </a:solidFill>
                </a:rPr>
                <a:t>A+ closed and B+ closed, Vab = 0</a:t>
              </a:r>
              <a:endParaRPr lang="en-US" altLang="en-US"/>
            </a:p>
          </p:txBody>
        </p:sp>
        <p:sp>
          <p:nvSpPr>
            <p:cNvPr id="5259" name="Rectangle 21"/>
            <p:cNvSpPr>
              <a:spLocks noChangeArrowheads="1"/>
            </p:cNvSpPr>
            <p:nvPr/>
          </p:nvSpPr>
          <p:spPr bwMode="auto">
            <a:xfrm>
              <a:off x="4953" y="1040"/>
              <a:ext cx="40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>
                  <a:solidFill>
                    <a:srgbClr val="000000"/>
                  </a:solidFill>
                </a:rPr>
                <a:t> </a:t>
              </a:r>
              <a:endParaRPr lang="en-US" altLang="en-US"/>
            </a:p>
          </p:txBody>
        </p:sp>
        <p:sp>
          <p:nvSpPr>
            <p:cNvPr id="5260" name="Rectangle 22"/>
            <p:cNvSpPr>
              <a:spLocks noChangeArrowheads="1"/>
            </p:cNvSpPr>
            <p:nvPr/>
          </p:nvSpPr>
          <p:spPr bwMode="auto">
            <a:xfrm>
              <a:off x="2728" y="1206"/>
              <a:ext cx="50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>
                  <a:solidFill>
                    <a:srgbClr val="000000"/>
                  </a:solidFill>
                </a:rPr>
                <a:t>•</a:t>
              </a:r>
              <a:endParaRPr lang="en-US" altLang="en-US"/>
            </a:p>
          </p:txBody>
        </p:sp>
        <p:sp>
          <p:nvSpPr>
            <p:cNvPr id="5261" name="Rectangle 23"/>
            <p:cNvSpPr>
              <a:spLocks noChangeArrowheads="1"/>
            </p:cNvSpPr>
            <p:nvPr/>
          </p:nvSpPr>
          <p:spPr bwMode="auto">
            <a:xfrm>
              <a:off x="2778" y="1206"/>
              <a:ext cx="1052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>
                  <a:solidFill>
                    <a:srgbClr val="000000"/>
                  </a:solidFill>
                </a:rPr>
                <a:t>B+ closed and A</a:t>
              </a:r>
              <a:endParaRPr lang="en-US" altLang="en-US"/>
            </a:p>
          </p:txBody>
        </p:sp>
        <p:sp>
          <p:nvSpPr>
            <p:cNvPr id="5262" name="Rectangle 24"/>
            <p:cNvSpPr>
              <a:spLocks noChangeArrowheads="1"/>
            </p:cNvSpPr>
            <p:nvPr/>
          </p:nvSpPr>
          <p:spPr bwMode="auto">
            <a:xfrm>
              <a:off x="3832" y="1206"/>
              <a:ext cx="80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>
                  <a:solidFill>
                    <a:srgbClr val="000000"/>
                  </a:solidFill>
                </a:rPr>
                <a:t>–</a:t>
              </a:r>
              <a:endParaRPr lang="en-US" altLang="en-US"/>
            </a:p>
          </p:txBody>
        </p:sp>
        <p:sp>
          <p:nvSpPr>
            <p:cNvPr id="5263" name="Rectangle 25"/>
            <p:cNvSpPr>
              <a:spLocks noChangeArrowheads="1"/>
            </p:cNvSpPr>
            <p:nvPr/>
          </p:nvSpPr>
          <p:spPr bwMode="auto">
            <a:xfrm>
              <a:off x="3911" y="1206"/>
              <a:ext cx="956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>
                  <a:solidFill>
                    <a:srgbClr val="000000"/>
                  </a:solidFill>
                </a:rPr>
                <a:t> closed, Vab = </a:t>
              </a:r>
              <a:endParaRPr lang="en-US" altLang="en-US"/>
            </a:p>
          </p:txBody>
        </p:sp>
        <p:sp>
          <p:nvSpPr>
            <p:cNvPr id="5264" name="Rectangle 26"/>
            <p:cNvSpPr>
              <a:spLocks noChangeArrowheads="1"/>
            </p:cNvSpPr>
            <p:nvPr/>
          </p:nvSpPr>
          <p:spPr bwMode="auto">
            <a:xfrm>
              <a:off x="4870" y="1206"/>
              <a:ext cx="80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>
                  <a:solidFill>
                    <a:srgbClr val="000000"/>
                  </a:solidFill>
                </a:rPr>
                <a:t>–</a:t>
              </a:r>
              <a:endParaRPr lang="en-US" altLang="en-US"/>
            </a:p>
          </p:txBody>
        </p:sp>
        <p:sp>
          <p:nvSpPr>
            <p:cNvPr id="5265" name="Rectangle 27"/>
            <p:cNvSpPr>
              <a:spLocks noChangeArrowheads="1"/>
            </p:cNvSpPr>
            <p:nvPr/>
          </p:nvSpPr>
          <p:spPr bwMode="auto">
            <a:xfrm>
              <a:off x="4949" y="1206"/>
              <a:ext cx="248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>
                  <a:solidFill>
                    <a:srgbClr val="000000"/>
                  </a:solidFill>
                </a:rPr>
                <a:t>Vdc</a:t>
              </a:r>
              <a:endParaRPr lang="en-US" altLang="en-US"/>
            </a:p>
          </p:txBody>
        </p:sp>
        <p:sp>
          <p:nvSpPr>
            <p:cNvPr id="5266" name="Rectangle 28"/>
            <p:cNvSpPr>
              <a:spLocks noChangeArrowheads="1"/>
            </p:cNvSpPr>
            <p:nvPr/>
          </p:nvSpPr>
          <p:spPr bwMode="auto">
            <a:xfrm>
              <a:off x="5197" y="1206"/>
              <a:ext cx="40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>
                  <a:solidFill>
                    <a:srgbClr val="000000"/>
                  </a:solidFill>
                </a:rPr>
                <a:t> </a:t>
              </a:r>
              <a:endParaRPr lang="en-US" altLang="en-US"/>
            </a:p>
          </p:txBody>
        </p:sp>
        <p:sp>
          <p:nvSpPr>
            <p:cNvPr id="5267" name="Rectangle 29"/>
            <p:cNvSpPr>
              <a:spLocks noChangeArrowheads="1"/>
            </p:cNvSpPr>
            <p:nvPr/>
          </p:nvSpPr>
          <p:spPr bwMode="auto">
            <a:xfrm>
              <a:off x="2728" y="1371"/>
              <a:ext cx="50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>
                  <a:solidFill>
                    <a:srgbClr val="000000"/>
                  </a:solidFill>
                </a:rPr>
                <a:t>•</a:t>
              </a:r>
              <a:endParaRPr lang="en-US" altLang="en-US"/>
            </a:p>
          </p:txBody>
        </p:sp>
        <p:sp>
          <p:nvSpPr>
            <p:cNvPr id="5268" name="Rectangle 30"/>
            <p:cNvSpPr>
              <a:spLocks noChangeArrowheads="1"/>
            </p:cNvSpPr>
            <p:nvPr/>
          </p:nvSpPr>
          <p:spPr bwMode="auto">
            <a:xfrm>
              <a:off x="2778" y="1371"/>
              <a:ext cx="96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>
                  <a:solidFill>
                    <a:srgbClr val="000000"/>
                  </a:solidFill>
                </a:rPr>
                <a:t>B</a:t>
              </a:r>
              <a:endParaRPr lang="en-US" altLang="en-US"/>
            </a:p>
          </p:txBody>
        </p:sp>
        <p:sp>
          <p:nvSpPr>
            <p:cNvPr id="5269" name="Rectangle 31"/>
            <p:cNvSpPr>
              <a:spLocks noChangeArrowheads="1"/>
            </p:cNvSpPr>
            <p:nvPr/>
          </p:nvSpPr>
          <p:spPr bwMode="auto">
            <a:xfrm>
              <a:off x="2874" y="1371"/>
              <a:ext cx="80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>
                  <a:solidFill>
                    <a:srgbClr val="000000"/>
                  </a:solidFill>
                </a:rPr>
                <a:t>–</a:t>
              </a:r>
              <a:endParaRPr lang="en-US" altLang="en-US"/>
            </a:p>
          </p:txBody>
        </p:sp>
        <p:sp>
          <p:nvSpPr>
            <p:cNvPr id="5270" name="Rectangle 32"/>
            <p:cNvSpPr>
              <a:spLocks noChangeArrowheads="1"/>
            </p:cNvSpPr>
            <p:nvPr/>
          </p:nvSpPr>
          <p:spPr bwMode="auto">
            <a:xfrm>
              <a:off x="2954" y="1371"/>
              <a:ext cx="872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>
                  <a:solidFill>
                    <a:srgbClr val="000000"/>
                  </a:solidFill>
                </a:rPr>
                <a:t> closed and A</a:t>
              </a:r>
              <a:endParaRPr lang="en-US" altLang="en-US"/>
            </a:p>
          </p:txBody>
        </p:sp>
        <p:sp>
          <p:nvSpPr>
            <p:cNvPr id="5271" name="Rectangle 33"/>
            <p:cNvSpPr>
              <a:spLocks noChangeArrowheads="1"/>
            </p:cNvSpPr>
            <p:nvPr/>
          </p:nvSpPr>
          <p:spPr bwMode="auto">
            <a:xfrm>
              <a:off x="3827" y="1371"/>
              <a:ext cx="80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>
                  <a:solidFill>
                    <a:srgbClr val="000000"/>
                  </a:solidFill>
                </a:rPr>
                <a:t>–</a:t>
              </a:r>
              <a:endParaRPr lang="en-US" altLang="en-US"/>
            </a:p>
          </p:txBody>
        </p:sp>
        <p:sp>
          <p:nvSpPr>
            <p:cNvPr id="5272" name="Rectangle 34"/>
            <p:cNvSpPr>
              <a:spLocks noChangeArrowheads="1"/>
            </p:cNvSpPr>
            <p:nvPr/>
          </p:nvSpPr>
          <p:spPr bwMode="auto">
            <a:xfrm>
              <a:off x="3907" y="1371"/>
              <a:ext cx="1036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>
                  <a:solidFill>
                    <a:srgbClr val="000000"/>
                  </a:solidFill>
                </a:rPr>
                <a:t> closed, Vab = 0</a:t>
              </a:r>
              <a:endParaRPr lang="en-US" altLang="en-US"/>
            </a:p>
          </p:txBody>
        </p:sp>
        <p:sp>
          <p:nvSpPr>
            <p:cNvPr id="5273" name="Rectangle 35"/>
            <p:cNvSpPr>
              <a:spLocks noChangeArrowheads="1"/>
            </p:cNvSpPr>
            <p:nvPr/>
          </p:nvSpPr>
          <p:spPr bwMode="auto">
            <a:xfrm>
              <a:off x="4944" y="1371"/>
              <a:ext cx="40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>
                  <a:solidFill>
                    <a:srgbClr val="000000"/>
                  </a:solidFill>
                </a:rPr>
                <a:t> </a:t>
              </a:r>
              <a:endParaRPr lang="en-US" altLang="en-US"/>
            </a:p>
          </p:txBody>
        </p:sp>
      </p:grpSp>
      <p:sp>
        <p:nvSpPr>
          <p:cNvPr id="5125" name="Rectangle 36"/>
          <p:cNvSpPr>
            <a:spLocks noChangeArrowheads="1"/>
          </p:cNvSpPr>
          <p:nvPr/>
        </p:nvSpPr>
        <p:spPr bwMode="auto">
          <a:xfrm>
            <a:off x="4232275" y="3257550"/>
            <a:ext cx="4340225" cy="1152525"/>
          </a:xfrm>
          <a:prstGeom prst="rect">
            <a:avLst/>
          </a:prstGeom>
          <a:noFill/>
          <a:ln w="9525" cap="rnd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5126" name="Rectangle 37"/>
          <p:cNvSpPr>
            <a:spLocks noChangeArrowheads="1"/>
          </p:cNvSpPr>
          <p:nvPr/>
        </p:nvSpPr>
        <p:spPr bwMode="auto">
          <a:xfrm>
            <a:off x="4330700" y="3316288"/>
            <a:ext cx="79375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000000"/>
                </a:solidFill>
              </a:rPr>
              <a:t>•</a:t>
            </a:r>
            <a:endParaRPr lang="en-US" altLang="en-US"/>
          </a:p>
        </p:txBody>
      </p:sp>
      <p:sp>
        <p:nvSpPr>
          <p:cNvPr id="5127" name="Rectangle 38"/>
          <p:cNvSpPr>
            <a:spLocks noChangeArrowheads="1"/>
          </p:cNvSpPr>
          <p:nvPr/>
        </p:nvSpPr>
        <p:spPr bwMode="auto">
          <a:xfrm>
            <a:off x="4410075" y="3316288"/>
            <a:ext cx="6350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000000"/>
                </a:solidFill>
              </a:rPr>
              <a:t> </a:t>
            </a:r>
            <a:endParaRPr lang="en-US" altLang="en-US"/>
          </a:p>
        </p:txBody>
      </p:sp>
      <p:sp>
        <p:nvSpPr>
          <p:cNvPr id="5128" name="Rectangle 39"/>
          <p:cNvSpPr>
            <a:spLocks noChangeArrowheads="1"/>
          </p:cNvSpPr>
          <p:nvPr/>
        </p:nvSpPr>
        <p:spPr bwMode="auto">
          <a:xfrm>
            <a:off x="4440238" y="3316288"/>
            <a:ext cx="408940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000000"/>
                </a:solidFill>
              </a:rPr>
              <a:t>The free wheeling diodes permit current </a:t>
            </a:r>
            <a:endParaRPr lang="en-US" altLang="en-US"/>
          </a:p>
        </p:txBody>
      </p:sp>
      <p:sp>
        <p:nvSpPr>
          <p:cNvPr id="5129" name="Rectangle 40"/>
          <p:cNvSpPr>
            <a:spLocks noChangeArrowheads="1"/>
          </p:cNvSpPr>
          <p:nvPr/>
        </p:nvSpPr>
        <p:spPr bwMode="auto">
          <a:xfrm>
            <a:off x="4440238" y="3578225"/>
            <a:ext cx="16383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000000"/>
                </a:solidFill>
              </a:rPr>
              <a:t>to flow even if al</a:t>
            </a:r>
            <a:endParaRPr lang="en-US" altLang="en-US"/>
          </a:p>
        </p:txBody>
      </p:sp>
      <p:sp>
        <p:nvSpPr>
          <p:cNvPr id="5130" name="Rectangle 41"/>
          <p:cNvSpPr>
            <a:spLocks noChangeArrowheads="1"/>
          </p:cNvSpPr>
          <p:nvPr/>
        </p:nvSpPr>
        <p:spPr bwMode="auto">
          <a:xfrm>
            <a:off x="6078538" y="3578225"/>
            <a:ext cx="20828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000000"/>
                </a:solidFill>
              </a:rPr>
              <a:t>l switches are open  </a:t>
            </a:r>
            <a:endParaRPr lang="en-US" altLang="en-US"/>
          </a:p>
        </p:txBody>
      </p:sp>
      <p:sp>
        <p:nvSpPr>
          <p:cNvPr id="5131" name="Rectangle 42"/>
          <p:cNvSpPr>
            <a:spLocks noChangeArrowheads="1"/>
          </p:cNvSpPr>
          <p:nvPr/>
        </p:nvSpPr>
        <p:spPr bwMode="auto">
          <a:xfrm>
            <a:off x="8137525" y="3578225"/>
            <a:ext cx="635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000000"/>
                </a:solidFill>
              </a:rPr>
              <a:t> </a:t>
            </a:r>
            <a:endParaRPr lang="en-US" altLang="en-US"/>
          </a:p>
        </p:txBody>
      </p:sp>
      <p:sp>
        <p:nvSpPr>
          <p:cNvPr id="5132" name="Rectangle 43"/>
          <p:cNvSpPr>
            <a:spLocks noChangeArrowheads="1"/>
          </p:cNvSpPr>
          <p:nvPr/>
        </p:nvSpPr>
        <p:spPr bwMode="auto">
          <a:xfrm>
            <a:off x="4330700" y="3840163"/>
            <a:ext cx="79375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000000"/>
                </a:solidFill>
              </a:rPr>
              <a:t>•</a:t>
            </a:r>
            <a:endParaRPr lang="en-US" altLang="en-US"/>
          </a:p>
        </p:txBody>
      </p:sp>
      <p:sp>
        <p:nvSpPr>
          <p:cNvPr id="5133" name="Rectangle 44"/>
          <p:cNvSpPr>
            <a:spLocks noChangeArrowheads="1"/>
          </p:cNvSpPr>
          <p:nvPr/>
        </p:nvSpPr>
        <p:spPr bwMode="auto">
          <a:xfrm>
            <a:off x="4410075" y="3840163"/>
            <a:ext cx="6350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000000"/>
                </a:solidFill>
              </a:rPr>
              <a:t> </a:t>
            </a:r>
            <a:endParaRPr lang="en-US" altLang="en-US"/>
          </a:p>
        </p:txBody>
      </p:sp>
      <p:sp>
        <p:nvSpPr>
          <p:cNvPr id="5134" name="Rectangle 45"/>
          <p:cNvSpPr>
            <a:spLocks noChangeArrowheads="1"/>
          </p:cNvSpPr>
          <p:nvPr/>
        </p:nvSpPr>
        <p:spPr bwMode="auto">
          <a:xfrm>
            <a:off x="4440238" y="3840163"/>
            <a:ext cx="341630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000000"/>
                </a:solidFill>
              </a:rPr>
              <a:t>These diodes also permit lagging </a:t>
            </a:r>
            <a:endParaRPr lang="en-US" altLang="en-US"/>
          </a:p>
        </p:txBody>
      </p:sp>
      <p:sp>
        <p:nvSpPr>
          <p:cNvPr id="5135" name="Rectangle 46"/>
          <p:cNvSpPr>
            <a:spLocks noChangeArrowheads="1"/>
          </p:cNvSpPr>
          <p:nvPr/>
        </p:nvSpPr>
        <p:spPr bwMode="auto">
          <a:xfrm>
            <a:off x="4440238" y="4103688"/>
            <a:ext cx="336550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dirty="0">
                <a:solidFill>
                  <a:srgbClr val="000000"/>
                </a:solidFill>
              </a:rPr>
              <a:t>currents to flow in inductive loads</a:t>
            </a:r>
            <a:endParaRPr lang="en-US" altLang="en-US" dirty="0"/>
          </a:p>
        </p:txBody>
      </p:sp>
      <p:sp>
        <p:nvSpPr>
          <p:cNvPr id="5136" name="Rectangle 47"/>
          <p:cNvSpPr>
            <a:spLocks noChangeArrowheads="1"/>
          </p:cNvSpPr>
          <p:nvPr/>
        </p:nvSpPr>
        <p:spPr bwMode="auto">
          <a:xfrm>
            <a:off x="7807325" y="4103688"/>
            <a:ext cx="6350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000000"/>
                </a:solidFill>
              </a:rPr>
              <a:t> </a:t>
            </a:r>
            <a:endParaRPr lang="en-US" altLang="en-US"/>
          </a:p>
        </p:txBody>
      </p:sp>
      <p:sp>
        <p:nvSpPr>
          <p:cNvPr id="5137" name="Line 48"/>
          <p:cNvSpPr>
            <a:spLocks noChangeShapeType="1"/>
          </p:cNvSpPr>
          <p:nvPr/>
        </p:nvSpPr>
        <p:spPr bwMode="auto">
          <a:xfrm>
            <a:off x="906463" y="2419350"/>
            <a:ext cx="1587" cy="488950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38" name="Line 49"/>
          <p:cNvSpPr>
            <a:spLocks noChangeShapeType="1"/>
          </p:cNvSpPr>
          <p:nvPr/>
        </p:nvSpPr>
        <p:spPr bwMode="auto">
          <a:xfrm>
            <a:off x="906463" y="2906713"/>
            <a:ext cx="1587" cy="168275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39" name="Line 51"/>
          <p:cNvSpPr>
            <a:spLocks noChangeShapeType="1"/>
          </p:cNvSpPr>
          <p:nvPr/>
        </p:nvSpPr>
        <p:spPr bwMode="auto">
          <a:xfrm>
            <a:off x="906463" y="3287713"/>
            <a:ext cx="1587" cy="641350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5140" name="Group 56"/>
          <p:cNvGrpSpPr>
            <a:grpSpLocks/>
          </p:cNvGrpSpPr>
          <p:nvPr/>
        </p:nvGrpSpPr>
        <p:grpSpPr bwMode="auto">
          <a:xfrm>
            <a:off x="1422400" y="2919413"/>
            <a:ext cx="288925" cy="149225"/>
            <a:chOff x="896" y="1839"/>
            <a:chExt cx="182" cy="94"/>
          </a:xfrm>
        </p:grpSpPr>
        <p:grpSp>
          <p:nvGrpSpPr>
            <p:cNvPr id="5243" name="Group 54"/>
            <p:cNvGrpSpPr>
              <a:grpSpLocks/>
            </p:cNvGrpSpPr>
            <p:nvPr/>
          </p:nvGrpSpPr>
          <p:grpSpPr bwMode="auto">
            <a:xfrm>
              <a:off x="906" y="1839"/>
              <a:ext cx="162" cy="94"/>
              <a:chOff x="906" y="1839"/>
              <a:chExt cx="162" cy="94"/>
            </a:xfrm>
          </p:grpSpPr>
          <p:sp>
            <p:nvSpPr>
              <p:cNvPr id="5245" name="Freeform 52"/>
              <p:cNvSpPr>
                <a:spLocks/>
              </p:cNvSpPr>
              <p:nvPr/>
            </p:nvSpPr>
            <p:spPr bwMode="auto">
              <a:xfrm>
                <a:off x="906" y="1839"/>
                <a:ext cx="162" cy="94"/>
              </a:xfrm>
              <a:custGeom>
                <a:avLst/>
                <a:gdLst>
                  <a:gd name="T0" fmla="*/ 81 w 162"/>
                  <a:gd name="T1" fmla="*/ 0 h 94"/>
                  <a:gd name="T2" fmla="*/ 0 w 162"/>
                  <a:gd name="T3" fmla="*/ 94 h 94"/>
                  <a:gd name="T4" fmla="*/ 162 w 162"/>
                  <a:gd name="T5" fmla="*/ 94 h 94"/>
                  <a:gd name="T6" fmla="*/ 81 w 162"/>
                  <a:gd name="T7" fmla="*/ 0 h 94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62" h="94">
                    <a:moveTo>
                      <a:pt x="81" y="0"/>
                    </a:moveTo>
                    <a:lnTo>
                      <a:pt x="0" y="94"/>
                    </a:lnTo>
                    <a:lnTo>
                      <a:pt x="162" y="94"/>
                    </a:lnTo>
                    <a:lnTo>
                      <a:pt x="81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246" name="Freeform 53"/>
              <p:cNvSpPr>
                <a:spLocks/>
              </p:cNvSpPr>
              <p:nvPr/>
            </p:nvSpPr>
            <p:spPr bwMode="auto">
              <a:xfrm>
                <a:off x="906" y="1839"/>
                <a:ext cx="162" cy="94"/>
              </a:xfrm>
              <a:custGeom>
                <a:avLst/>
                <a:gdLst>
                  <a:gd name="T0" fmla="*/ 81 w 162"/>
                  <a:gd name="T1" fmla="*/ 0 h 94"/>
                  <a:gd name="T2" fmla="*/ 0 w 162"/>
                  <a:gd name="T3" fmla="*/ 94 h 94"/>
                  <a:gd name="T4" fmla="*/ 162 w 162"/>
                  <a:gd name="T5" fmla="*/ 94 h 94"/>
                  <a:gd name="T6" fmla="*/ 81 w 162"/>
                  <a:gd name="T7" fmla="*/ 0 h 94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62" h="94">
                    <a:moveTo>
                      <a:pt x="81" y="0"/>
                    </a:moveTo>
                    <a:lnTo>
                      <a:pt x="0" y="94"/>
                    </a:lnTo>
                    <a:lnTo>
                      <a:pt x="162" y="94"/>
                    </a:lnTo>
                    <a:lnTo>
                      <a:pt x="81" y="0"/>
                    </a:lnTo>
                    <a:close/>
                  </a:path>
                </a:pathLst>
              </a:custGeom>
              <a:noFill/>
              <a:ln w="15875" cap="rnd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5244" name="Line 55"/>
            <p:cNvSpPr>
              <a:spLocks noChangeShapeType="1"/>
            </p:cNvSpPr>
            <p:nvPr/>
          </p:nvSpPr>
          <p:spPr bwMode="auto">
            <a:xfrm>
              <a:off x="896" y="1839"/>
              <a:ext cx="18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141" name="Line 57"/>
          <p:cNvSpPr>
            <a:spLocks noChangeShapeType="1"/>
          </p:cNvSpPr>
          <p:nvPr/>
        </p:nvSpPr>
        <p:spPr bwMode="auto">
          <a:xfrm flipV="1">
            <a:off x="1566863" y="2647950"/>
            <a:ext cx="1587" cy="271463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42" name="Line 58"/>
          <p:cNvSpPr>
            <a:spLocks noChangeShapeType="1"/>
          </p:cNvSpPr>
          <p:nvPr/>
        </p:nvSpPr>
        <p:spPr bwMode="auto">
          <a:xfrm flipV="1">
            <a:off x="1566863" y="3078163"/>
            <a:ext cx="1587" cy="533400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43" name="Line 59"/>
          <p:cNvSpPr>
            <a:spLocks noChangeShapeType="1"/>
          </p:cNvSpPr>
          <p:nvPr/>
        </p:nvSpPr>
        <p:spPr bwMode="auto">
          <a:xfrm flipH="1">
            <a:off x="915988" y="2647950"/>
            <a:ext cx="650875" cy="1588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44" name="Line 60"/>
          <p:cNvSpPr>
            <a:spLocks noChangeShapeType="1"/>
          </p:cNvSpPr>
          <p:nvPr/>
        </p:nvSpPr>
        <p:spPr bwMode="auto">
          <a:xfrm>
            <a:off x="3030538" y="2419350"/>
            <a:ext cx="1587" cy="488950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45" name="Line 61"/>
          <p:cNvSpPr>
            <a:spLocks noChangeShapeType="1"/>
          </p:cNvSpPr>
          <p:nvPr/>
        </p:nvSpPr>
        <p:spPr bwMode="auto">
          <a:xfrm>
            <a:off x="3030538" y="2906713"/>
            <a:ext cx="1587" cy="168275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34" name="Line 62"/>
          <p:cNvSpPr>
            <a:spLocks noChangeShapeType="1"/>
          </p:cNvSpPr>
          <p:nvPr/>
        </p:nvSpPr>
        <p:spPr bwMode="auto">
          <a:xfrm>
            <a:off x="3030538" y="3074988"/>
            <a:ext cx="241300" cy="149225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5147" name="Group 67"/>
          <p:cNvGrpSpPr>
            <a:grpSpLocks/>
          </p:cNvGrpSpPr>
          <p:nvPr/>
        </p:nvGrpSpPr>
        <p:grpSpPr bwMode="auto">
          <a:xfrm>
            <a:off x="3546475" y="2919413"/>
            <a:ext cx="288925" cy="149225"/>
            <a:chOff x="2234" y="1839"/>
            <a:chExt cx="182" cy="94"/>
          </a:xfrm>
        </p:grpSpPr>
        <p:grpSp>
          <p:nvGrpSpPr>
            <p:cNvPr id="5239" name="Group 65"/>
            <p:cNvGrpSpPr>
              <a:grpSpLocks/>
            </p:cNvGrpSpPr>
            <p:nvPr/>
          </p:nvGrpSpPr>
          <p:grpSpPr bwMode="auto">
            <a:xfrm>
              <a:off x="2244" y="1839"/>
              <a:ext cx="162" cy="94"/>
              <a:chOff x="2244" y="1839"/>
              <a:chExt cx="162" cy="94"/>
            </a:xfrm>
          </p:grpSpPr>
          <p:sp>
            <p:nvSpPr>
              <p:cNvPr id="5241" name="Freeform 63"/>
              <p:cNvSpPr>
                <a:spLocks/>
              </p:cNvSpPr>
              <p:nvPr/>
            </p:nvSpPr>
            <p:spPr bwMode="auto">
              <a:xfrm>
                <a:off x="2244" y="1839"/>
                <a:ext cx="162" cy="94"/>
              </a:xfrm>
              <a:custGeom>
                <a:avLst/>
                <a:gdLst>
                  <a:gd name="T0" fmla="*/ 81 w 162"/>
                  <a:gd name="T1" fmla="*/ 0 h 94"/>
                  <a:gd name="T2" fmla="*/ 0 w 162"/>
                  <a:gd name="T3" fmla="*/ 94 h 94"/>
                  <a:gd name="T4" fmla="*/ 162 w 162"/>
                  <a:gd name="T5" fmla="*/ 94 h 94"/>
                  <a:gd name="T6" fmla="*/ 81 w 162"/>
                  <a:gd name="T7" fmla="*/ 0 h 94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62" h="94">
                    <a:moveTo>
                      <a:pt x="81" y="0"/>
                    </a:moveTo>
                    <a:lnTo>
                      <a:pt x="0" y="94"/>
                    </a:lnTo>
                    <a:lnTo>
                      <a:pt x="162" y="94"/>
                    </a:lnTo>
                    <a:lnTo>
                      <a:pt x="81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242" name="Freeform 64"/>
              <p:cNvSpPr>
                <a:spLocks/>
              </p:cNvSpPr>
              <p:nvPr/>
            </p:nvSpPr>
            <p:spPr bwMode="auto">
              <a:xfrm>
                <a:off x="2244" y="1839"/>
                <a:ext cx="162" cy="94"/>
              </a:xfrm>
              <a:custGeom>
                <a:avLst/>
                <a:gdLst>
                  <a:gd name="T0" fmla="*/ 81 w 162"/>
                  <a:gd name="T1" fmla="*/ 0 h 94"/>
                  <a:gd name="T2" fmla="*/ 0 w 162"/>
                  <a:gd name="T3" fmla="*/ 94 h 94"/>
                  <a:gd name="T4" fmla="*/ 162 w 162"/>
                  <a:gd name="T5" fmla="*/ 94 h 94"/>
                  <a:gd name="T6" fmla="*/ 81 w 162"/>
                  <a:gd name="T7" fmla="*/ 0 h 94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62" h="94">
                    <a:moveTo>
                      <a:pt x="81" y="0"/>
                    </a:moveTo>
                    <a:lnTo>
                      <a:pt x="0" y="94"/>
                    </a:lnTo>
                    <a:lnTo>
                      <a:pt x="162" y="94"/>
                    </a:lnTo>
                    <a:lnTo>
                      <a:pt x="81" y="0"/>
                    </a:lnTo>
                    <a:close/>
                  </a:path>
                </a:pathLst>
              </a:custGeom>
              <a:noFill/>
              <a:ln w="15875" cap="rnd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5240" name="Line 66"/>
            <p:cNvSpPr>
              <a:spLocks noChangeShapeType="1"/>
            </p:cNvSpPr>
            <p:nvPr/>
          </p:nvSpPr>
          <p:spPr bwMode="auto">
            <a:xfrm>
              <a:off x="2234" y="1839"/>
              <a:ext cx="18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148" name="Line 68"/>
          <p:cNvSpPr>
            <a:spLocks noChangeShapeType="1"/>
          </p:cNvSpPr>
          <p:nvPr/>
        </p:nvSpPr>
        <p:spPr bwMode="auto">
          <a:xfrm flipV="1">
            <a:off x="3690938" y="2647950"/>
            <a:ext cx="1587" cy="271463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49" name="Line 69"/>
          <p:cNvSpPr>
            <a:spLocks noChangeShapeType="1"/>
          </p:cNvSpPr>
          <p:nvPr/>
        </p:nvSpPr>
        <p:spPr bwMode="auto">
          <a:xfrm flipV="1">
            <a:off x="3690938" y="3078163"/>
            <a:ext cx="1587" cy="533400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50" name="Line 70"/>
          <p:cNvSpPr>
            <a:spLocks noChangeShapeType="1"/>
          </p:cNvSpPr>
          <p:nvPr/>
        </p:nvSpPr>
        <p:spPr bwMode="auto">
          <a:xfrm flipH="1">
            <a:off x="3028950" y="2647950"/>
            <a:ext cx="661988" cy="1588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51" name="Line 71"/>
          <p:cNvSpPr>
            <a:spLocks noChangeShapeType="1"/>
          </p:cNvSpPr>
          <p:nvPr/>
        </p:nvSpPr>
        <p:spPr bwMode="auto">
          <a:xfrm>
            <a:off x="906463" y="3941763"/>
            <a:ext cx="1587" cy="490537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52" name="Line 72"/>
          <p:cNvSpPr>
            <a:spLocks noChangeShapeType="1"/>
          </p:cNvSpPr>
          <p:nvPr/>
        </p:nvSpPr>
        <p:spPr bwMode="auto">
          <a:xfrm>
            <a:off x="906463" y="4429125"/>
            <a:ext cx="1587" cy="169863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5153" name="Group 78"/>
          <p:cNvGrpSpPr>
            <a:grpSpLocks/>
          </p:cNvGrpSpPr>
          <p:nvPr/>
        </p:nvGrpSpPr>
        <p:grpSpPr bwMode="auto">
          <a:xfrm>
            <a:off x="1422400" y="4441825"/>
            <a:ext cx="288925" cy="149225"/>
            <a:chOff x="896" y="2798"/>
            <a:chExt cx="182" cy="94"/>
          </a:xfrm>
        </p:grpSpPr>
        <p:grpSp>
          <p:nvGrpSpPr>
            <p:cNvPr id="5235" name="Group 76"/>
            <p:cNvGrpSpPr>
              <a:grpSpLocks/>
            </p:cNvGrpSpPr>
            <p:nvPr/>
          </p:nvGrpSpPr>
          <p:grpSpPr bwMode="auto">
            <a:xfrm>
              <a:off x="906" y="2798"/>
              <a:ext cx="162" cy="94"/>
              <a:chOff x="906" y="2798"/>
              <a:chExt cx="162" cy="94"/>
            </a:xfrm>
          </p:grpSpPr>
          <p:sp>
            <p:nvSpPr>
              <p:cNvPr id="5237" name="Freeform 74"/>
              <p:cNvSpPr>
                <a:spLocks/>
              </p:cNvSpPr>
              <p:nvPr/>
            </p:nvSpPr>
            <p:spPr bwMode="auto">
              <a:xfrm>
                <a:off x="906" y="2798"/>
                <a:ext cx="162" cy="94"/>
              </a:xfrm>
              <a:custGeom>
                <a:avLst/>
                <a:gdLst>
                  <a:gd name="T0" fmla="*/ 81 w 162"/>
                  <a:gd name="T1" fmla="*/ 0 h 94"/>
                  <a:gd name="T2" fmla="*/ 0 w 162"/>
                  <a:gd name="T3" fmla="*/ 94 h 94"/>
                  <a:gd name="T4" fmla="*/ 162 w 162"/>
                  <a:gd name="T5" fmla="*/ 94 h 94"/>
                  <a:gd name="T6" fmla="*/ 81 w 162"/>
                  <a:gd name="T7" fmla="*/ 0 h 94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62" h="94">
                    <a:moveTo>
                      <a:pt x="81" y="0"/>
                    </a:moveTo>
                    <a:lnTo>
                      <a:pt x="0" y="94"/>
                    </a:lnTo>
                    <a:lnTo>
                      <a:pt x="162" y="94"/>
                    </a:lnTo>
                    <a:lnTo>
                      <a:pt x="81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238" name="Freeform 75"/>
              <p:cNvSpPr>
                <a:spLocks/>
              </p:cNvSpPr>
              <p:nvPr/>
            </p:nvSpPr>
            <p:spPr bwMode="auto">
              <a:xfrm>
                <a:off x="906" y="2798"/>
                <a:ext cx="162" cy="94"/>
              </a:xfrm>
              <a:custGeom>
                <a:avLst/>
                <a:gdLst>
                  <a:gd name="T0" fmla="*/ 81 w 162"/>
                  <a:gd name="T1" fmla="*/ 0 h 94"/>
                  <a:gd name="T2" fmla="*/ 0 w 162"/>
                  <a:gd name="T3" fmla="*/ 94 h 94"/>
                  <a:gd name="T4" fmla="*/ 162 w 162"/>
                  <a:gd name="T5" fmla="*/ 94 h 94"/>
                  <a:gd name="T6" fmla="*/ 81 w 162"/>
                  <a:gd name="T7" fmla="*/ 0 h 94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62" h="94">
                    <a:moveTo>
                      <a:pt x="81" y="0"/>
                    </a:moveTo>
                    <a:lnTo>
                      <a:pt x="0" y="94"/>
                    </a:lnTo>
                    <a:lnTo>
                      <a:pt x="162" y="94"/>
                    </a:lnTo>
                    <a:lnTo>
                      <a:pt x="81" y="0"/>
                    </a:lnTo>
                    <a:close/>
                  </a:path>
                </a:pathLst>
              </a:custGeom>
              <a:noFill/>
              <a:ln w="15875" cap="rnd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5236" name="Line 77"/>
            <p:cNvSpPr>
              <a:spLocks noChangeShapeType="1"/>
            </p:cNvSpPr>
            <p:nvPr/>
          </p:nvSpPr>
          <p:spPr bwMode="auto">
            <a:xfrm>
              <a:off x="896" y="2798"/>
              <a:ext cx="18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154" name="Line 79"/>
          <p:cNvSpPr>
            <a:spLocks noChangeShapeType="1"/>
          </p:cNvSpPr>
          <p:nvPr/>
        </p:nvSpPr>
        <p:spPr bwMode="auto">
          <a:xfrm flipV="1">
            <a:off x="1566863" y="4170363"/>
            <a:ext cx="1587" cy="271462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55" name="Line 80"/>
          <p:cNvSpPr>
            <a:spLocks noChangeShapeType="1"/>
          </p:cNvSpPr>
          <p:nvPr/>
        </p:nvSpPr>
        <p:spPr bwMode="auto">
          <a:xfrm flipV="1">
            <a:off x="1566863" y="4600575"/>
            <a:ext cx="1587" cy="533400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56" name="Line 81"/>
          <p:cNvSpPr>
            <a:spLocks noChangeShapeType="1"/>
          </p:cNvSpPr>
          <p:nvPr/>
        </p:nvSpPr>
        <p:spPr bwMode="auto">
          <a:xfrm flipH="1">
            <a:off x="909638" y="5133975"/>
            <a:ext cx="657225" cy="3175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57" name="Line 82"/>
          <p:cNvSpPr>
            <a:spLocks noChangeShapeType="1"/>
          </p:cNvSpPr>
          <p:nvPr/>
        </p:nvSpPr>
        <p:spPr bwMode="auto">
          <a:xfrm>
            <a:off x="3030538" y="3941763"/>
            <a:ext cx="1587" cy="490537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58" name="Line 83"/>
          <p:cNvSpPr>
            <a:spLocks noChangeShapeType="1"/>
          </p:cNvSpPr>
          <p:nvPr/>
        </p:nvSpPr>
        <p:spPr bwMode="auto">
          <a:xfrm>
            <a:off x="3030538" y="4429125"/>
            <a:ext cx="1587" cy="169863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56" name="Line 84"/>
          <p:cNvSpPr>
            <a:spLocks noChangeShapeType="1"/>
          </p:cNvSpPr>
          <p:nvPr/>
        </p:nvSpPr>
        <p:spPr bwMode="auto">
          <a:xfrm>
            <a:off x="914400" y="4572000"/>
            <a:ext cx="241300" cy="147638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5160" name="Group 89"/>
          <p:cNvGrpSpPr>
            <a:grpSpLocks/>
          </p:cNvGrpSpPr>
          <p:nvPr/>
        </p:nvGrpSpPr>
        <p:grpSpPr bwMode="auto">
          <a:xfrm>
            <a:off x="3546475" y="4441825"/>
            <a:ext cx="288925" cy="149225"/>
            <a:chOff x="2234" y="2798"/>
            <a:chExt cx="182" cy="94"/>
          </a:xfrm>
        </p:grpSpPr>
        <p:grpSp>
          <p:nvGrpSpPr>
            <p:cNvPr id="5231" name="Group 87"/>
            <p:cNvGrpSpPr>
              <a:grpSpLocks/>
            </p:cNvGrpSpPr>
            <p:nvPr/>
          </p:nvGrpSpPr>
          <p:grpSpPr bwMode="auto">
            <a:xfrm>
              <a:off x="2244" y="2798"/>
              <a:ext cx="162" cy="94"/>
              <a:chOff x="2244" y="2798"/>
              <a:chExt cx="162" cy="94"/>
            </a:xfrm>
          </p:grpSpPr>
          <p:sp>
            <p:nvSpPr>
              <p:cNvPr id="5233" name="Freeform 85"/>
              <p:cNvSpPr>
                <a:spLocks/>
              </p:cNvSpPr>
              <p:nvPr/>
            </p:nvSpPr>
            <p:spPr bwMode="auto">
              <a:xfrm>
                <a:off x="2244" y="2798"/>
                <a:ext cx="162" cy="94"/>
              </a:xfrm>
              <a:custGeom>
                <a:avLst/>
                <a:gdLst>
                  <a:gd name="T0" fmla="*/ 81 w 162"/>
                  <a:gd name="T1" fmla="*/ 0 h 94"/>
                  <a:gd name="T2" fmla="*/ 0 w 162"/>
                  <a:gd name="T3" fmla="*/ 94 h 94"/>
                  <a:gd name="T4" fmla="*/ 162 w 162"/>
                  <a:gd name="T5" fmla="*/ 94 h 94"/>
                  <a:gd name="T6" fmla="*/ 81 w 162"/>
                  <a:gd name="T7" fmla="*/ 0 h 94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62" h="94">
                    <a:moveTo>
                      <a:pt x="81" y="0"/>
                    </a:moveTo>
                    <a:lnTo>
                      <a:pt x="0" y="94"/>
                    </a:lnTo>
                    <a:lnTo>
                      <a:pt x="162" y="94"/>
                    </a:lnTo>
                    <a:lnTo>
                      <a:pt x="81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234" name="Freeform 86"/>
              <p:cNvSpPr>
                <a:spLocks/>
              </p:cNvSpPr>
              <p:nvPr/>
            </p:nvSpPr>
            <p:spPr bwMode="auto">
              <a:xfrm>
                <a:off x="2244" y="2798"/>
                <a:ext cx="162" cy="94"/>
              </a:xfrm>
              <a:custGeom>
                <a:avLst/>
                <a:gdLst>
                  <a:gd name="T0" fmla="*/ 81 w 162"/>
                  <a:gd name="T1" fmla="*/ 0 h 94"/>
                  <a:gd name="T2" fmla="*/ 0 w 162"/>
                  <a:gd name="T3" fmla="*/ 94 h 94"/>
                  <a:gd name="T4" fmla="*/ 162 w 162"/>
                  <a:gd name="T5" fmla="*/ 94 h 94"/>
                  <a:gd name="T6" fmla="*/ 81 w 162"/>
                  <a:gd name="T7" fmla="*/ 0 h 94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62" h="94">
                    <a:moveTo>
                      <a:pt x="81" y="0"/>
                    </a:moveTo>
                    <a:lnTo>
                      <a:pt x="0" y="94"/>
                    </a:lnTo>
                    <a:lnTo>
                      <a:pt x="162" y="94"/>
                    </a:lnTo>
                    <a:lnTo>
                      <a:pt x="81" y="0"/>
                    </a:lnTo>
                    <a:close/>
                  </a:path>
                </a:pathLst>
              </a:custGeom>
              <a:noFill/>
              <a:ln w="15875" cap="rnd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5232" name="Line 88"/>
            <p:cNvSpPr>
              <a:spLocks noChangeShapeType="1"/>
            </p:cNvSpPr>
            <p:nvPr/>
          </p:nvSpPr>
          <p:spPr bwMode="auto">
            <a:xfrm>
              <a:off x="2234" y="2798"/>
              <a:ext cx="18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161" name="Line 90"/>
          <p:cNvSpPr>
            <a:spLocks noChangeShapeType="1"/>
          </p:cNvSpPr>
          <p:nvPr/>
        </p:nvSpPr>
        <p:spPr bwMode="auto">
          <a:xfrm flipV="1">
            <a:off x="3690938" y="4170363"/>
            <a:ext cx="1587" cy="271462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62" name="Line 91"/>
          <p:cNvSpPr>
            <a:spLocks noChangeShapeType="1"/>
          </p:cNvSpPr>
          <p:nvPr/>
        </p:nvSpPr>
        <p:spPr bwMode="auto">
          <a:xfrm flipV="1">
            <a:off x="3690938" y="4600575"/>
            <a:ext cx="1587" cy="533400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63" name="Line 92"/>
          <p:cNvSpPr>
            <a:spLocks noChangeShapeType="1"/>
          </p:cNvSpPr>
          <p:nvPr/>
        </p:nvSpPr>
        <p:spPr bwMode="auto">
          <a:xfrm>
            <a:off x="909638" y="5454650"/>
            <a:ext cx="2124075" cy="1588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64" name="Line 93"/>
          <p:cNvSpPr>
            <a:spLocks noChangeShapeType="1"/>
          </p:cNvSpPr>
          <p:nvPr/>
        </p:nvSpPr>
        <p:spPr bwMode="auto">
          <a:xfrm>
            <a:off x="901700" y="2419350"/>
            <a:ext cx="2125663" cy="1588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5165" name="Group 96"/>
          <p:cNvGrpSpPr>
            <a:grpSpLocks/>
          </p:cNvGrpSpPr>
          <p:nvPr/>
        </p:nvGrpSpPr>
        <p:grpSpPr bwMode="auto">
          <a:xfrm>
            <a:off x="1893888" y="3689350"/>
            <a:ext cx="496887" cy="508000"/>
            <a:chOff x="1193" y="2324"/>
            <a:chExt cx="313" cy="320"/>
          </a:xfrm>
        </p:grpSpPr>
        <p:sp>
          <p:nvSpPr>
            <p:cNvPr id="5229" name="Oval 94"/>
            <p:cNvSpPr>
              <a:spLocks noChangeArrowheads="1"/>
            </p:cNvSpPr>
            <p:nvPr/>
          </p:nvSpPr>
          <p:spPr bwMode="auto">
            <a:xfrm>
              <a:off x="1193" y="2324"/>
              <a:ext cx="313" cy="320"/>
            </a:xfrm>
            <a:prstGeom prst="ellipse">
              <a:avLst/>
            </a:prstGeom>
            <a:solidFill>
              <a:srgbClr val="FFFFFF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5230" name="Oval 95"/>
            <p:cNvSpPr>
              <a:spLocks noChangeArrowheads="1"/>
            </p:cNvSpPr>
            <p:nvPr/>
          </p:nvSpPr>
          <p:spPr bwMode="auto">
            <a:xfrm>
              <a:off x="1193" y="2324"/>
              <a:ext cx="313" cy="320"/>
            </a:xfrm>
            <a:prstGeom prst="ellipse">
              <a:avLst/>
            </a:prstGeom>
            <a:noFill/>
            <a:ln w="15875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</p:grpSp>
      <p:grpSp>
        <p:nvGrpSpPr>
          <p:cNvPr id="5166" name="Group 99"/>
          <p:cNvGrpSpPr>
            <a:grpSpLocks/>
          </p:cNvGrpSpPr>
          <p:nvPr/>
        </p:nvGrpSpPr>
        <p:grpSpPr bwMode="auto">
          <a:xfrm>
            <a:off x="1824038" y="3906838"/>
            <a:ext cx="69850" cy="73025"/>
            <a:chOff x="1149" y="2461"/>
            <a:chExt cx="44" cy="46"/>
          </a:xfrm>
        </p:grpSpPr>
        <p:sp>
          <p:nvSpPr>
            <p:cNvPr id="5227" name="Oval 97"/>
            <p:cNvSpPr>
              <a:spLocks noChangeArrowheads="1"/>
            </p:cNvSpPr>
            <p:nvPr/>
          </p:nvSpPr>
          <p:spPr bwMode="auto">
            <a:xfrm>
              <a:off x="1149" y="2461"/>
              <a:ext cx="44" cy="46"/>
            </a:xfrm>
            <a:prstGeom prst="ellipse">
              <a:avLst/>
            </a:pr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5228" name="Oval 98"/>
            <p:cNvSpPr>
              <a:spLocks noChangeArrowheads="1"/>
            </p:cNvSpPr>
            <p:nvPr/>
          </p:nvSpPr>
          <p:spPr bwMode="auto">
            <a:xfrm>
              <a:off x="1149" y="2461"/>
              <a:ext cx="44" cy="46"/>
            </a:xfrm>
            <a:prstGeom prst="ellipse">
              <a:avLst/>
            </a:prstGeom>
            <a:noFill/>
            <a:ln w="9525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</p:grpSp>
      <p:sp>
        <p:nvSpPr>
          <p:cNvPr id="5167" name="Line 100"/>
          <p:cNvSpPr>
            <a:spLocks noChangeShapeType="1"/>
          </p:cNvSpPr>
          <p:nvPr/>
        </p:nvSpPr>
        <p:spPr bwMode="auto">
          <a:xfrm flipH="1">
            <a:off x="901700" y="3941763"/>
            <a:ext cx="922338" cy="1587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5168" name="Group 103"/>
          <p:cNvGrpSpPr>
            <a:grpSpLocks/>
          </p:cNvGrpSpPr>
          <p:nvPr/>
        </p:nvGrpSpPr>
        <p:grpSpPr bwMode="auto">
          <a:xfrm>
            <a:off x="2390775" y="3906838"/>
            <a:ext cx="69850" cy="73025"/>
            <a:chOff x="1506" y="2461"/>
            <a:chExt cx="44" cy="46"/>
          </a:xfrm>
        </p:grpSpPr>
        <p:sp>
          <p:nvSpPr>
            <p:cNvPr id="5225" name="Oval 101"/>
            <p:cNvSpPr>
              <a:spLocks noChangeArrowheads="1"/>
            </p:cNvSpPr>
            <p:nvPr/>
          </p:nvSpPr>
          <p:spPr bwMode="auto">
            <a:xfrm>
              <a:off x="1506" y="2461"/>
              <a:ext cx="44" cy="46"/>
            </a:xfrm>
            <a:prstGeom prst="ellipse">
              <a:avLst/>
            </a:pr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5226" name="Oval 102"/>
            <p:cNvSpPr>
              <a:spLocks noChangeArrowheads="1"/>
            </p:cNvSpPr>
            <p:nvPr/>
          </p:nvSpPr>
          <p:spPr bwMode="auto">
            <a:xfrm>
              <a:off x="1506" y="2461"/>
              <a:ext cx="44" cy="46"/>
            </a:xfrm>
            <a:prstGeom prst="ellipse">
              <a:avLst/>
            </a:prstGeom>
            <a:noFill/>
            <a:ln w="9525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</p:grpSp>
      <p:sp>
        <p:nvSpPr>
          <p:cNvPr id="5169" name="Line 104"/>
          <p:cNvSpPr>
            <a:spLocks noChangeShapeType="1"/>
          </p:cNvSpPr>
          <p:nvPr/>
        </p:nvSpPr>
        <p:spPr bwMode="auto">
          <a:xfrm flipH="1">
            <a:off x="2460625" y="3941763"/>
            <a:ext cx="566738" cy="1587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5170" name="Group 107"/>
          <p:cNvGrpSpPr>
            <a:grpSpLocks/>
          </p:cNvGrpSpPr>
          <p:nvPr/>
        </p:nvGrpSpPr>
        <p:grpSpPr bwMode="auto">
          <a:xfrm>
            <a:off x="2992438" y="3906838"/>
            <a:ext cx="69850" cy="73025"/>
            <a:chOff x="1885" y="2461"/>
            <a:chExt cx="44" cy="46"/>
          </a:xfrm>
        </p:grpSpPr>
        <p:sp>
          <p:nvSpPr>
            <p:cNvPr id="5223" name="Oval 105"/>
            <p:cNvSpPr>
              <a:spLocks noChangeArrowheads="1"/>
            </p:cNvSpPr>
            <p:nvPr/>
          </p:nvSpPr>
          <p:spPr bwMode="auto">
            <a:xfrm>
              <a:off x="1885" y="2461"/>
              <a:ext cx="44" cy="46"/>
            </a:xfrm>
            <a:prstGeom prst="ellipse">
              <a:avLst/>
            </a:pr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5224" name="Oval 106"/>
            <p:cNvSpPr>
              <a:spLocks noChangeArrowheads="1"/>
            </p:cNvSpPr>
            <p:nvPr/>
          </p:nvSpPr>
          <p:spPr bwMode="auto">
            <a:xfrm>
              <a:off x="1885" y="2461"/>
              <a:ext cx="44" cy="46"/>
            </a:xfrm>
            <a:prstGeom prst="ellipse">
              <a:avLst/>
            </a:prstGeom>
            <a:noFill/>
            <a:ln w="9525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</p:grpSp>
      <p:grpSp>
        <p:nvGrpSpPr>
          <p:cNvPr id="5171" name="Group 110"/>
          <p:cNvGrpSpPr>
            <a:grpSpLocks/>
          </p:cNvGrpSpPr>
          <p:nvPr/>
        </p:nvGrpSpPr>
        <p:grpSpPr bwMode="auto">
          <a:xfrm>
            <a:off x="868363" y="3906838"/>
            <a:ext cx="69850" cy="73025"/>
            <a:chOff x="547" y="2461"/>
            <a:chExt cx="44" cy="46"/>
          </a:xfrm>
        </p:grpSpPr>
        <p:sp>
          <p:nvSpPr>
            <p:cNvPr id="5221" name="Oval 108"/>
            <p:cNvSpPr>
              <a:spLocks noChangeArrowheads="1"/>
            </p:cNvSpPr>
            <p:nvPr/>
          </p:nvSpPr>
          <p:spPr bwMode="auto">
            <a:xfrm>
              <a:off x="547" y="2461"/>
              <a:ext cx="44" cy="46"/>
            </a:xfrm>
            <a:prstGeom prst="ellipse">
              <a:avLst/>
            </a:pr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5222" name="Oval 109"/>
            <p:cNvSpPr>
              <a:spLocks noChangeArrowheads="1"/>
            </p:cNvSpPr>
            <p:nvPr/>
          </p:nvSpPr>
          <p:spPr bwMode="auto">
            <a:xfrm>
              <a:off x="547" y="2461"/>
              <a:ext cx="44" cy="46"/>
            </a:xfrm>
            <a:prstGeom prst="ellipse">
              <a:avLst/>
            </a:prstGeom>
            <a:noFill/>
            <a:ln w="9525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</p:grpSp>
      <p:sp>
        <p:nvSpPr>
          <p:cNvPr id="5172" name="Line 111"/>
          <p:cNvSpPr>
            <a:spLocks noChangeShapeType="1"/>
          </p:cNvSpPr>
          <p:nvPr/>
        </p:nvSpPr>
        <p:spPr bwMode="auto">
          <a:xfrm flipV="1">
            <a:off x="2000250" y="2057400"/>
            <a:ext cx="1588" cy="361950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5173" name="Group 116"/>
          <p:cNvGrpSpPr>
            <a:grpSpLocks/>
          </p:cNvGrpSpPr>
          <p:nvPr/>
        </p:nvGrpSpPr>
        <p:grpSpPr bwMode="auto">
          <a:xfrm>
            <a:off x="1824038" y="5461000"/>
            <a:ext cx="355600" cy="476250"/>
            <a:chOff x="1149" y="3440"/>
            <a:chExt cx="224" cy="300"/>
          </a:xfrm>
        </p:grpSpPr>
        <p:sp>
          <p:nvSpPr>
            <p:cNvPr id="5217" name="Line 112"/>
            <p:cNvSpPr>
              <a:spLocks noChangeShapeType="1"/>
            </p:cNvSpPr>
            <p:nvPr/>
          </p:nvSpPr>
          <p:spPr bwMode="auto">
            <a:xfrm flipV="1">
              <a:off x="1261" y="3440"/>
              <a:ext cx="1" cy="229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218" name="Line 113"/>
            <p:cNvSpPr>
              <a:spLocks noChangeShapeType="1"/>
            </p:cNvSpPr>
            <p:nvPr/>
          </p:nvSpPr>
          <p:spPr bwMode="auto">
            <a:xfrm>
              <a:off x="1149" y="3669"/>
              <a:ext cx="224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219" name="Line 114"/>
            <p:cNvSpPr>
              <a:spLocks noChangeShapeType="1"/>
            </p:cNvSpPr>
            <p:nvPr/>
          </p:nvSpPr>
          <p:spPr bwMode="auto">
            <a:xfrm>
              <a:off x="1206" y="3708"/>
              <a:ext cx="11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220" name="Line 115"/>
            <p:cNvSpPr>
              <a:spLocks noChangeShapeType="1"/>
            </p:cNvSpPr>
            <p:nvPr/>
          </p:nvSpPr>
          <p:spPr bwMode="auto">
            <a:xfrm>
              <a:off x="1245" y="3739"/>
              <a:ext cx="40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174" name="Group 119"/>
          <p:cNvGrpSpPr>
            <a:grpSpLocks/>
          </p:cNvGrpSpPr>
          <p:nvPr/>
        </p:nvGrpSpPr>
        <p:grpSpPr bwMode="auto">
          <a:xfrm>
            <a:off x="1962150" y="1998663"/>
            <a:ext cx="69850" cy="73025"/>
            <a:chOff x="1236" y="1259"/>
            <a:chExt cx="44" cy="46"/>
          </a:xfrm>
        </p:grpSpPr>
        <p:sp>
          <p:nvSpPr>
            <p:cNvPr id="5215" name="Oval 117"/>
            <p:cNvSpPr>
              <a:spLocks noChangeArrowheads="1"/>
            </p:cNvSpPr>
            <p:nvPr/>
          </p:nvSpPr>
          <p:spPr bwMode="auto">
            <a:xfrm>
              <a:off x="1236" y="1259"/>
              <a:ext cx="44" cy="46"/>
            </a:xfrm>
            <a:prstGeom prst="ellipse">
              <a:avLst/>
            </a:pr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5216" name="Oval 118"/>
            <p:cNvSpPr>
              <a:spLocks noChangeArrowheads="1"/>
            </p:cNvSpPr>
            <p:nvPr/>
          </p:nvSpPr>
          <p:spPr bwMode="auto">
            <a:xfrm>
              <a:off x="1236" y="1259"/>
              <a:ext cx="44" cy="46"/>
            </a:xfrm>
            <a:prstGeom prst="ellipse">
              <a:avLst/>
            </a:prstGeom>
            <a:noFill/>
            <a:ln w="9525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</p:grpSp>
      <p:sp>
        <p:nvSpPr>
          <p:cNvPr id="5175" name="Rectangle 120"/>
          <p:cNvSpPr>
            <a:spLocks noChangeArrowheads="1"/>
          </p:cNvSpPr>
          <p:nvPr/>
        </p:nvSpPr>
        <p:spPr bwMode="auto">
          <a:xfrm>
            <a:off x="1703388" y="1589088"/>
            <a:ext cx="641350" cy="387350"/>
          </a:xfrm>
          <a:prstGeom prst="rect">
            <a:avLst/>
          </a:prstGeom>
          <a:solidFill>
            <a:srgbClr val="FFFF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5176" name="Rectangle 121"/>
          <p:cNvSpPr>
            <a:spLocks noChangeArrowheads="1"/>
          </p:cNvSpPr>
          <p:nvPr/>
        </p:nvSpPr>
        <p:spPr bwMode="auto">
          <a:xfrm>
            <a:off x="1795463" y="1643063"/>
            <a:ext cx="39370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b="1">
                <a:solidFill>
                  <a:srgbClr val="000000"/>
                </a:solidFill>
                <a:latin typeface="Times New Roman" panose="02020603050405020304" pitchFamily="18" charset="0"/>
              </a:rPr>
              <a:t>Vdc</a:t>
            </a:r>
            <a:endParaRPr lang="en-US" altLang="en-US"/>
          </a:p>
        </p:txBody>
      </p:sp>
      <p:sp>
        <p:nvSpPr>
          <p:cNvPr id="5177" name="Rectangle 123"/>
          <p:cNvSpPr>
            <a:spLocks noChangeArrowheads="1"/>
          </p:cNvSpPr>
          <p:nvPr/>
        </p:nvSpPr>
        <p:spPr bwMode="auto">
          <a:xfrm>
            <a:off x="1973263" y="3832225"/>
            <a:ext cx="338137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200" b="1">
                <a:solidFill>
                  <a:srgbClr val="000000"/>
                </a:solidFill>
                <a:latin typeface="Times New Roman" panose="02020603050405020304" pitchFamily="18" charset="0"/>
              </a:rPr>
              <a:t>Load</a:t>
            </a:r>
            <a:endParaRPr lang="en-US" altLang="en-US"/>
          </a:p>
        </p:txBody>
      </p:sp>
      <p:sp>
        <p:nvSpPr>
          <p:cNvPr id="5178" name="Rectangle 124"/>
          <p:cNvSpPr>
            <a:spLocks noChangeArrowheads="1"/>
          </p:cNvSpPr>
          <p:nvPr/>
        </p:nvSpPr>
        <p:spPr bwMode="auto">
          <a:xfrm>
            <a:off x="2312988" y="3830638"/>
            <a:ext cx="42862" cy="182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200" b="1">
                <a:solidFill>
                  <a:srgbClr val="000000"/>
                </a:solidFill>
              </a:rPr>
              <a:t> </a:t>
            </a:r>
            <a:endParaRPr lang="en-US" altLang="en-US"/>
          </a:p>
        </p:txBody>
      </p:sp>
      <p:sp>
        <p:nvSpPr>
          <p:cNvPr id="5179" name="Rectangle 125"/>
          <p:cNvSpPr>
            <a:spLocks noChangeArrowheads="1"/>
          </p:cNvSpPr>
          <p:nvPr/>
        </p:nvSpPr>
        <p:spPr bwMode="auto">
          <a:xfrm>
            <a:off x="1079500" y="2803525"/>
            <a:ext cx="230188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400" b="1">
                <a:solidFill>
                  <a:srgbClr val="000000"/>
                </a:solidFill>
                <a:latin typeface="Times New Roman" panose="02020603050405020304" pitchFamily="18" charset="0"/>
              </a:rPr>
              <a:t>A+</a:t>
            </a:r>
            <a:endParaRPr lang="en-US" altLang="en-US"/>
          </a:p>
        </p:txBody>
      </p:sp>
      <p:sp>
        <p:nvSpPr>
          <p:cNvPr id="5180" name="Rectangle 126"/>
          <p:cNvSpPr>
            <a:spLocks noChangeArrowheads="1"/>
          </p:cNvSpPr>
          <p:nvPr/>
        </p:nvSpPr>
        <p:spPr bwMode="auto">
          <a:xfrm>
            <a:off x="1309688" y="2801938"/>
            <a:ext cx="49212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400" b="1">
                <a:solidFill>
                  <a:srgbClr val="000000"/>
                </a:solidFill>
              </a:rPr>
              <a:t> </a:t>
            </a:r>
            <a:endParaRPr lang="en-US" altLang="en-US"/>
          </a:p>
        </p:txBody>
      </p:sp>
      <p:sp>
        <p:nvSpPr>
          <p:cNvPr id="5181" name="Line 127"/>
          <p:cNvSpPr>
            <a:spLocks noChangeShapeType="1"/>
          </p:cNvSpPr>
          <p:nvPr/>
        </p:nvSpPr>
        <p:spPr bwMode="auto">
          <a:xfrm flipH="1">
            <a:off x="909638" y="3606800"/>
            <a:ext cx="650875" cy="1588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82" name="Line 128"/>
          <p:cNvSpPr>
            <a:spLocks noChangeShapeType="1"/>
          </p:cNvSpPr>
          <p:nvPr/>
        </p:nvSpPr>
        <p:spPr bwMode="auto">
          <a:xfrm flipH="1">
            <a:off x="3035300" y="3606800"/>
            <a:ext cx="650875" cy="1588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83" name="Line 129"/>
          <p:cNvSpPr>
            <a:spLocks noChangeShapeType="1"/>
          </p:cNvSpPr>
          <p:nvPr/>
        </p:nvSpPr>
        <p:spPr bwMode="auto">
          <a:xfrm flipH="1">
            <a:off x="3035300" y="4170363"/>
            <a:ext cx="650875" cy="1587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84" name="Line 130"/>
          <p:cNvSpPr>
            <a:spLocks noChangeShapeType="1"/>
          </p:cNvSpPr>
          <p:nvPr/>
        </p:nvSpPr>
        <p:spPr bwMode="auto">
          <a:xfrm flipH="1">
            <a:off x="909638" y="4170363"/>
            <a:ext cx="650875" cy="1587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85" name="Line 131"/>
          <p:cNvSpPr>
            <a:spLocks noChangeShapeType="1"/>
          </p:cNvSpPr>
          <p:nvPr/>
        </p:nvSpPr>
        <p:spPr bwMode="auto">
          <a:xfrm flipH="1">
            <a:off x="3043238" y="5137150"/>
            <a:ext cx="649287" cy="1588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86" name="Rectangle 132"/>
          <p:cNvSpPr>
            <a:spLocks noChangeArrowheads="1"/>
          </p:cNvSpPr>
          <p:nvPr/>
        </p:nvSpPr>
        <p:spPr bwMode="auto">
          <a:xfrm>
            <a:off x="3198813" y="2803525"/>
            <a:ext cx="220662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400" b="1">
                <a:solidFill>
                  <a:srgbClr val="000000"/>
                </a:solidFill>
                <a:latin typeface="Times New Roman" panose="02020603050405020304" pitchFamily="18" charset="0"/>
              </a:rPr>
              <a:t>B+</a:t>
            </a:r>
            <a:endParaRPr lang="en-US" altLang="en-US"/>
          </a:p>
        </p:txBody>
      </p:sp>
      <p:sp>
        <p:nvSpPr>
          <p:cNvPr id="5187" name="Rectangle 133"/>
          <p:cNvSpPr>
            <a:spLocks noChangeArrowheads="1"/>
          </p:cNvSpPr>
          <p:nvPr/>
        </p:nvSpPr>
        <p:spPr bwMode="auto">
          <a:xfrm>
            <a:off x="3419475" y="2801938"/>
            <a:ext cx="49213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400" b="1">
                <a:solidFill>
                  <a:srgbClr val="000000"/>
                </a:solidFill>
              </a:rPr>
              <a:t> </a:t>
            </a:r>
            <a:endParaRPr lang="en-US" altLang="en-US"/>
          </a:p>
        </p:txBody>
      </p:sp>
      <p:sp>
        <p:nvSpPr>
          <p:cNvPr id="5188" name="Rectangle 134"/>
          <p:cNvSpPr>
            <a:spLocks noChangeArrowheads="1"/>
          </p:cNvSpPr>
          <p:nvPr/>
        </p:nvSpPr>
        <p:spPr bwMode="auto">
          <a:xfrm>
            <a:off x="1090613" y="4325938"/>
            <a:ext cx="128587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400" b="1">
                <a:solidFill>
                  <a:srgbClr val="000000"/>
                </a:solidFill>
                <a:latin typeface="Times New Roman" panose="02020603050405020304" pitchFamily="18" charset="0"/>
              </a:rPr>
              <a:t>A</a:t>
            </a:r>
            <a:endParaRPr lang="en-US" altLang="en-US"/>
          </a:p>
        </p:txBody>
      </p:sp>
      <p:sp>
        <p:nvSpPr>
          <p:cNvPr id="5189" name="Rectangle 135"/>
          <p:cNvSpPr>
            <a:spLocks noChangeArrowheads="1"/>
          </p:cNvSpPr>
          <p:nvPr/>
        </p:nvSpPr>
        <p:spPr bwMode="auto">
          <a:xfrm>
            <a:off x="1219200" y="4325938"/>
            <a:ext cx="88900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400" b="1">
                <a:solidFill>
                  <a:srgbClr val="000000"/>
                </a:solidFill>
                <a:latin typeface="Times New Roman" panose="02020603050405020304" pitchFamily="18" charset="0"/>
              </a:rPr>
              <a:t>–</a:t>
            </a:r>
            <a:endParaRPr lang="en-US" altLang="en-US"/>
          </a:p>
        </p:txBody>
      </p:sp>
      <p:sp>
        <p:nvSpPr>
          <p:cNvPr id="5190" name="Rectangle 136"/>
          <p:cNvSpPr>
            <a:spLocks noChangeArrowheads="1"/>
          </p:cNvSpPr>
          <p:nvPr/>
        </p:nvSpPr>
        <p:spPr bwMode="auto">
          <a:xfrm>
            <a:off x="1309688" y="4324350"/>
            <a:ext cx="49212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400" b="1">
                <a:solidFill>
                  <a:srgbClr val="000000"/>
                </a:solidFill>
              </a:rPr>
              <a:t> </a:t>
            </a:r>
            <a:endParaRPr lang="en-US" altLang="en-US"/>
          </a:p>
        </p:txBody>
      </p:sp>
      <p:sp>
        <p:nvSpPr>
          <p:cNvPr id="5191" name="Rectangle 137"/>
          <p:cNvSpPr>
            <a:spLocks noChangeArrowheads="1"/>
          </p:cNvSpPr>
          <p:nvPr/>
        </p:nvSpPr>
        <p:spPr bwMode="auto">
          <a:xfrm>
            <a:off x="3198813" y="4325938"/>
            <a:ext cx="119062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400" b="1">
                <a:solidFill>
                  <a:srgbClr val="000000"/>
                </a:solidFill>
                <a:latin typeface="Times New Roman" panose="02020603050405020304" pitchFamily="18" charset="0"/>
              </a:rPr>
              <a:t>B</a:t>
            </a:r>
            <a:endParaRPr lang="en-US" altLang="en-US"/>
          </a:p>
        </p:txBody>
      </p:sp>
      <p:sp>
        <p:nvSpPr>
          <p:cNvPr id="5192" name="Rectangle 138"/>
          <p:cNvSpPr>
            <a:spLocks noChangeArrowheads="1"/>
          </p:cNvSpPr>
          <p:nvPr/>
        </p:nvSpPr>
        <p:spPr bwMode="auto">
          <a:xfrm>
            <a:off x="3317875" y="4325938"/>
            <a:ext cx="88900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400" b="1">
                <a:solidFill>
                  <a:srgbClr val="000000"/>
                </a:solidFill>
                <a:latin typeface="Times New Roman" panose="02020603050405020304" pitchFamily="18" charset="0"/>
              </a:rPr>
              <a:t>–</a:t>
            </a:r>
            <a:endParaRPr lang="en-US" altLang="en-US"/>
          </a:p>
        </p:txBody>
      </p:sp>
      <p:sp>
        <p:nvSpPr>
          <p:cNvPr id="5193" name="Rectangle 139"/>
          <p:cNvSpPr>
            <a:spLocks noChangeArrowheads="1"/>
          </p:cNvSpPr>
          <p:nvPr/>
        </p:nvSpPr>
        <p:spPr bwMode="auto">
          <a:xfrm>
            <a:off x="3408363" y="4324350"/>
            <a:ext cx="49212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400" b="1">
                <a:solidFill>
                  <a:srgbClr val="000000"/>
                </a:solidFill>
              </a:rPr>
              <a:t> </a:t>
            </a:r>
            <a:endParaRPr lang="en-US" altLang="en-US"/>
          </a:p>
        </p:txBody>
      </p:sp>
      <p:sp>
        <p:nvSpPr>
          <p:cNvPr id="5194" name="Rectangle 140"/>
          <p:cNvSpPr>
            <a:spLocks noChangeArrowheads="1"/>
          </p:cNvSpPr>
          <p:nvPr/>
        </p:nvSpPr>
        <p:spPr bwMode="auto">
          <a:xfrm>
            <a:off x="549275" y="3794125"/>
            <a:ext cx="2794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000000"/>
                </a:solidFill>
              </a:rPr>
              <a:t>Va</a:t>
            </a:r>
            <a:endParaRPr lang="en-US" altLang="en-US"/>
          </a:p>
        </p:txBody>
      </p:sp>
      <p:sp>
        <p:nvSpPr>
          <p:cNvPr id="5195" name="Rectangle 141"/>
          <p:cNvSpPr>
            <a:spLocks noChangeArrowheads="1"/>
          </p:cNvSpPr>
          <p:nvPr/>
        </p:nvSpPr>
        <p:spPr bwMode="auto">
          <a:xfrm>
            <a:off x="827088" y="3898900"/>
            <a:ext cx="42862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200">
                <a:solidFill>
                  <a:srgbClr val="000000"/>
                </a:solidFill>
              </a:rPr>
              <a:t> </a:t>
            </a:r>
            <a:endParaRPr lang="en-US" altLang="en-US"/>
          </a:p>
        </p:txBody>
      </p:sp>
      <p:sp>
        <p:nvSpPr>
          <p:cNvPr id="5196" name="Rectangle 142"/>
          <p:cNvSpPr>
            <a:spLocks noChangeArrowheads="1"/>
          </p:cNvSpPr>
          <p:nvPr/>
        </p:nvSpPr>
        <p:spPr bwMode="auto">
          <a:xfrm>
            <a:off x="3216275" y="3794125"/>
            <a:ext cx="2794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000000"/>
                </a:solidFill>
              </a:rPr>
              <a:t>Vb</a:t>
            </a:r>
            <a:endParaRPr lang="en-US" altLang="en-US"/>
          </a:p>
        </p:txBody>
      </p:sp>
      <p:sp>
        <p:nvSpPr>
          <p:cNvPr id="5197" name="Rectangle 143"/>
          <p:cNvSpPr>
            <a:spLocks noChangeArrowheads="1"/>
          </p:cNvSpPr>
          <p:nvPr/>
        </p:nvSpPr>
        <p:spPr bwMode="auto">
          <a:xfrm>
            <a:off x="3494088" y="3898900"/>
            <a:ext cx="42862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200">
                <a:solidFill>
                  <a:srgbClr val="000000"/>
                </a:solidFill>
              </a:rPr>
              <a:t> </a:t>
            </a:r>
            <a:endParaRPr lang="en-US" altLang="en-US"/>
          </a:p>
        </p:txBody>
      </p:sp>
      <p:sp>
        <p:nvSpPr>
          <p:cNvPr id="5198" name="Line 144"/>
          <p:cNvSpPr>
            <a:spLocks noChangeShapeType="1"/>
          </p:cNvSpPr>
          <p:nvPr/>
        </p:nvSpPr>
        <p:spPr bwMode="auto">
          <a:xfrm>
            <a:off x="3032125" y="3279775"/>
            <a:ext cx="1588" cy="641350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99" name="Line 145"/>
          <p:cNvSpPr>
            <a:spLocks noChangeShapeType="1"/>
          </p:cNvSpPr>
          <p:nvPr/>
        </p:nvSpPr>
        <p:spPr bwMode="auto">
          <a:xfrm>
            <a:off x="3022600" y="4822825"/>
            <a:ext cx="1588" cy="641350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200" name="Line 146"/>
          <p:cNvSpPr>
            <a:spLocks noChangeShapeType="1"/>
          </p:cNvSpPr>
          <p:nvPr/>
        </p:nvSpPr>
        <p:spPr bwMode="auto">
          <a:xfrm>
            <a:off x="909638" y="4814888"/>
            <a:ext cx="1587" cy="641350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201" name="Rectangle 147"/>
          <p:cNvSpPr>
            <a:spLocks noChangeArrowheads="1"/>
          </p:cNvSpPr>
          <p:nvPr/>
        </p:nvSpPr>
        <p:spPr bwMode="auto">
          <a:xfrm>
            <a:off x="1011238" y="1031875"/>
            <a:ext cx="23368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b="1">
                <a:solidFill>
                  <a:srgbClr val="000000"/>
                </a:solidFill>
              </a:rPr>
              <a:t>H BRIDGE INVERTER</a:t>
            </a:r>
            <a:endParaRPr lang="en-US" altLang="en-US"/>
          </a:p>
        </p:txBody>
      </p:sp>
      <p:sp>
        <p:nvSpPr>
          <p:cNvPr id="5202" name="Rectangle 148"/>
          <p:cNvSpPr>
            <a:spLocks noChangeArrowheads="1"/>
          </p:cNvSpPr>
          <p:nvPr/>
        </p:nvSpPr>
        <p:spPr bwMode="auto">
          <a:xfrm>
            <a:off x="3346450" y="1031875"/>
            <a:ext cx="635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b="1">
                <a:solidFill>
                  <a:srgbClr val="000000"/>
                </a:solidFill>
              </a:rPr>
              <a:t> </a:t>
            </a:r>
            <a:endParaRPr lang="en-US" altLang="en-US"/>
          </a:p>
        </p:txBody>
      </p:sp>
      <p:graphicFrame>
        <p:nvGraphicFramePr>
          <p:cNvPr id="5203" name="Object 153"/>
          <p:cNvGraphicFramePr>
            <a:graphicFrameLocks noChangeAspect="1"/>
          </p:cNvGraphicFramePr>
          <p:nvPr/>
        </p:nvGraphicFramePr>
        <p:xfrm>
          <a:off x="2459038" y="5964238"/>
          <a:ext cx="2373312" cy="384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4" name="Equation" r:id="rId3" imgW="1409700" imgH="228600" progId="Equation.3">
                  <p:embed/>
                </p:oleObj>
              </mc:Choice>
              <mc:Fallback>
                <p:oleObj name="Equation" r:id="rId3" imgW="14097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59038" y="5964238"/>
                        <a:ext cx="2373312" cy="384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204" name="Line 154"/>
          <p:cNvSpPr>
            <a:spLocks noChangeShapeType="1"/>
          </p:cNvSpPr>
          <p:nvPr/>
        </p:nvSpPr>
        <p:spPr bwMode="auto">
          <a:xfrm flipH="1" flipV="1">
            <a:off x="2228850" y="4311650"/>
            <a:ext cx="384175" cy="1614488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28" name="Line 156"/>
          <p:cNvSpPr>
            <a:spLocks noChangeShapeType="1"/>
          </p:cNvSpPr>
          <p:nvPr/>
        </p:nvSpPr>
        <p:spPr bwMode="auto">
          <a:xfrm>
            <a:off x="3765550" y="1547813"/>
            <a:ext cx="423863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32" name="Line 160"/>
          <p:cNvSpPr>
            <a:spLocks noChangeShapeType="1"/>
          </p:cNvSpPr>
          <p:nvPr/>
        </p:nvSpPr>
        <p:spPr bwMode="auto">
          <a:xfrm>
            <a:off x="3881438" y="3467100"/>
            <a:ext cx="309562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33" name="Line 161"/>
          <p:cNvSpPr>
            <a:spLocks noChangeShapeType="1"/>
          </p:cNvSpPr>
          <p:nvPr/>
        </p:nvSpPr>
        <p:spPr bwMode="auto">
          <a:xfrm>
            <a:off x="3881438" y="4005263"/>
            <a:ext cx="309562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35" name="Line 163"/>
          <p:cNvSpPr>
            <a:spLocks noChangeShapeType="1"/>
          </p:cNvSpPr>
          <p:nvPr/>
        </p:nvSpPr>
        <p:spPr bwMode="auto">
          <a:xfrm>
            <a:off x="923925" y="3006725"/>
            <a:ext cx="0" cy="306388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39" name="Text Box 167"/>
          <p:cNvSpPr txBox="1">
            <a:spLocks noChangeArrowheads="1"/>
          </p:cNvSpPr>
          <p:nvPr/>
        </p:nvSpPr>
        <p:spPr bwMode="auto">
          <a:xfrm>
            <a:off x="1652588" y="3322638"/>
            <a:ext cx="998537" cy="336550"/>
          </a:xfrm>
          <a:prstGeom prst="rect">
            <a:avLst/>
          </a:prstGeom>
          <a:solidFill>
            <a:srgbClr val="FF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1600" b="1">
                <a:solidFill>
                  <a:srgbClr val="FF0000"/>
                </a:solidFill>
              </a:rPr>
              <a:t>+ Vdc −</a:t>
            </a:r>
          </a:p>
        </p:txBody>
      </p:sp>
      <p:sp>
        <p:nvSpPr>
          <p:cNvPr id="3243" name="Oval 171"/>
          <p:cNvSpPr>
            <a:spLocks noChangeArrowheads="1"/>
          </p:cNvSpPr>
          <p:nvPr/>
        </p:nvSpPr>
        <p:spPr bwMode="auto">
          <a:xfrm>
            <a:off x="3457575" y="2814638"/>
            <a:ext cx="461963" cy="346075"/>
          </a:xfrm>
          <a:prstGeom prst="ellipse">
            <a:avLst/>
          </a:prstGeom>
          <a:noFill/>
          <a:ln w="25400">
            <a:solidFill>
              <a:srgbClr val="FF0000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244" name="Oval 172"/>
          <p:cNvSpPr>
            <a:spLocks noChangeArrowheads="1"/>
          </p:cNvSpPr>
          <p:nvPr/>
        </p:nvSpPr>
        <p:spPr bwMode="auto">
          <a:xfrm>
            <a:off x="3457575" y="4349750"/>
            <a:ext cx="461963" cy="346075"/>
          </a:xfrm>
          <a:prstGeom prst="ellipse">
            <a:avLst/>
          </a:prstGeom>
          <a:noFill/>
          <a:ln w="25400">
            <a:solidFill>
              <a:srgbClr val="FF0000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245" name="Oval 173"/>
          <p:cNvSpPr>
            <a:spLocks noChangeArrowheads="1"/>
          </p:cNvSpPr>
          <p:nvPr/>
        </p:nvSpPr>
        <p:spPr bwMode="auto">
          <a:xfrm>
            <a:off x="1344613" y="2814638"/>
            <a:ext cx="461962" cy="346075"/>
          </a:xfrm>
          <a:prstGeom prst="ellipse">
            <a:avLst/>
          </a:prstGeom>
          <a:noFill/>
          <a:ln w="25400">
            <a:solidFill>
              <a:srgbClr val="FF0000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246" name="Oval 174"/>
          <p:cNvSpPr>
            <a:spLocks noChangeArrowheads="1"/>
          </p:cNvSpPr>
          <p:nvPr/>
        </p:nvSpPr>
        <p:spPr bwMode="auto">
          <a:xfrm>
            <a:off x="1346200" y="4349750"/>
            <a:ext cx="461963" cy="346075"/>
          </a:xfrm>
          <a:prstGeom prst="ellipse">
            <a:avLst/>
          </a:prstGeom>
          <a:noFill/>
          <a:ln w="25400">
            <a:solidFill>
              <a:srgbClr val="FF0000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248" name="Line 176"/>
          <p:cNvSpPr>
            <a:spLocks noChangeShapeType="1"/>
          </p:cNvSpPr>
          <p:nvPr/>
        </p:nvSpPr>
        <p:spPr bwMode="auto">
          <a:xfrm>
            <a:off x="3048000" y="4572000"/>
            <a:ext cx="0" cy="306388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4761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39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3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34" grpId="0" animBg="1"/>
      <p:bldP spid="3156" grpId="0" animBg="1"/>
      <p:bldP spid="3228" grpId="0" animBg="1"/>
      <p:bldP spid="3232" grpId="0" animBg="1"/>
      <p:bldP spid="3233" grpId="0" animBg="1"/>
      <p:bldP spid="3235" grpId="0" animBg="1"/>
      <p:bldP spid="3239" grpId="0" autoUpdateAnimBg="0"/>
      <p:bldP spid="3243" grpId="0" animBg="1"/>
      <p:bldP spid="3244" grpId="0" animBg="1"/>
      <p:bldP spid="3245" grpId="0" animBg="1"/>
      <p:bldP spid="3246" grpId="0" animBg="1"/>
      <p:bldP spid="324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EFBE43E-BE92-47C6-BD29-62A1C606AB74}" type="slidenum">
              <a:rPr lang="en-US" altLang="en-US"/>
              <a:pPr/>
              <a:t>8</a:t>
            </a:fld>
            <a:endParaRPr lang="en-US" altLang="en-US"/>
          </a:p>
        </p:txBody>
      </p:sp>
      <p:sp>
        <p:nvSpPr>
          <p:cNvPr id="6147" name="Rectangle 2"/>
          <p:cNvSpPr>
            <a:spLocks noChangeArrowheads="1"/>
          </p:cNvSpPr>
          <p:nvPr/>
        </p:nvSpPr>
        <p:spPr bwMode="auto">
          <a:xfrm>
            <a:off x="646113" y="922338"/>
            <a:ext cx="38100" cy="182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20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endParaRPr lang="en-US" altLang="en-US"/>
          </a:p>
        </p:txBody>
      </p:sp>
      <p:grpSp>
        <p:nvGrpSpPr>
          <p:cNvPr id="6148" name="Group 3"/>
          <p:cNvGrpSpPr>
            <a:grpSpLocks/>
          </p:cNvGrpSpPr>
          <p:nvPr/>
        </p:nvGrpSpPr>
        <p:grpSpPr bwMode="auto">
          <a:xfrm>
            <a:off x="4232275" y="1066800"/>
            <a:ext cx="4340225" cy="1414463"/>
            <a:chOff x="2666" y="672"/>
            <a:chExt cx="2734" cy="891"/>
          </a:xfrm>
        </p:grpSpPr>
        <p:sp>
          <p:nvSpPr>
            <p:cNvPr id="6271" name="Rectangle 4"/>
            <p:cNvSpPr>
              <a:spLocks noChangeArrowheads="1"/>
            </p:cNvSpPr>
            <p:nvPr/>
          </p:nvSpPr>
          <p:spPr bwMode="auto">
            <a:xfrm>
              <a:off x="2666" y="672"/>
              <a:ext cx="2734" cy="891"/>
            </a:xfrm>
            <a:prstGeom prst="rect">
              <a:avLst/>
            </a:prstGeom>
            <a:noFill/>
            <a:ln w="9525" cap="rnd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6272" name="Rectangle 5"/>
            <p:cNvSpPr>
              <a:spLocks noChangeArrowheads="1"/>
            </p:cNvSpPr>
            <p:nvPr/>
          </p:nvSpPr>
          <p:spPr bwMode="auto">
            <a:xfrm>
              <a:off x="2728" y="708"/>
              <a:ext cx="1856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>
                  <a:solidFill>
                    <a:srgbClr val="000000"/>
                  </a:solidFill>
                </a:rPr>
                <a:t>Corresponding values of Vab</a:t>
              </a:r>
              <a:endParaRPr lang="en-US" altLang="en-US"/>
            </a:p>
          </p:txBody>
        </p:sp>
        <p:sp>
          <p:nvSpPr>
            <p:cNvPr id="6273" name="Rectangle 6"/>
            <p:cNvSpPr>
              <a:spLocks noChangeArrowheads="1"/>
            </p:cNvSpPr>
            <p:nvPr/>
          </p:nvSpPr>
          <p:spPr bwMode="auto">
            <a:xfrm>
              <a:off x="4585" y="708"/>
              <a:ext cx="40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>
                  <a:solidFill>
                    <a:srgbClr val="000000"/>
                  </a:solidFill>
                </a:rPr>
                <a:t> </a:t>
              </a:r>
              <a:endParaRPr lang="en-US" altLang="en-US"/>
            </a:p>
          </p:txBody>
        </p:sp>
        <p:sp>
          <p:nvSpPr>
            <p:cNvPr id="6274" name="Rectangle 7"/>
            <p:cNvSpPr>
              <a:spLocks noChangeArrowheads="1"/>
            </p:cNvSpPr>
            <p:nvPr/>
          </p:nvSpPr>
          <p:spPr bwMode="auto">
            <a:xfrm>
              <a:off x="2728" y="874"/>
              <a:ext cx="50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>
                  <a:solidFill>
                    <a:srgbClr val="000000"/>
                  </a:solidFill>
                </a:rPr>
                <a:t>•</a:t>
              </a:r>
              <a:endParaRPr lang="en-US" altLang="en-US"/>
            </a:p>
          </p:txBody>
        </p:sp>
        <p:sp>
          <p:nvSpPr>
            <p:cNvPr id="6275" name="Rectangle 8"/>
            <p:cNvSpPr>
              <a:spLocks noChangeArrowheads="1"/>
            </p:cNvSpPr>
            <p:nvPr/>
          </p:nvSpPr>
          <p:spPr bwMode="auto">
            <a:xfrm>
              <a:off x="2778" y="874"/>
              <a:ext cx="636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>
                  <a:solidFill>
                    <a:srgbClr val="000000"/>
                  </a:solidFill>
                </a:rPr>
                <a:t>A+ closed</a:t>
              </a:r>
              <a:endParaRPr lang="en-US" altLang="en-US"/>
            </a:p>
          </p:txBody>
        </p:sp>
        <p:sp>
          <p:nvSpPr>
            <p:cNvPr id="6276" name="Rectangle 9"/>
            <p:cNvSpPr>
              <a:spLocks noChangeArrowheads="1"/>
            </p:cNvSpPr>
            <p:nvPr/>
          </p:nvSpPr>
          <p:spPr bwMode="auto">
            <a:xfrm>
              <a:off x="3414" y="869"/>
              <a:ext cx="40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b="1">
                  <a:solidFill>
                    <a:srgbClr val="000000"/>
                  </a:solidFill>
                </a:rPr>
                <a:t> </a:t>
              </a:r>
              <a:endParaRPr lang="en-US" altLang="en-US"/>
            </a:p>
          </p:txBody>
        </p:sp>
        <p:sp>
          <p:nvSpPr>
            <p:cNvPr id="6277" name="Rectangle 10"/>
            <p:cNvSpPr>
              <a:spLocks noChangeArrowheads="1"/>
            </p:cNvSpPr>
            <p:nvPr/>
          </p:nvSpPr>
          <p:spPr bwMode="auto">
            <a:xfrm>
              <a:off x="3454" y="874"/>
              <a:ext cx="376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>
                  <a:solidFill>
                    <a:srgbClr val="000000"/>
                  </a:solidFill>
                </a:rPr>
                <a:t>and B</a:t>
              </a:r>
              <a:endParaRPr lang="en-US" altLang="en-US"/>
            </a:p>
          </p:txBody>
        </p:sp>
        <p:sp>
          <p:nvSpPr>
            <p:cNvPr id="6278" name="Rectangle 11"/>
            <p:cNvSpPr>
              <a:spLocks noChangeArrowheads="1"/>
            </p:cNvSpPr>
            <p:nvPr/>
          </p:nvSpPr>
          <p:spPr bwMode="auto">
            <a:xfrm>
              <a:off x="3832" y="874"/>
              <a:ext cx="80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>
                  <a:solidFill>
                    <a:srgbClr val="000000"/>
                  </a:solidFill>
                </a:rPr>
                <a:t>–</a:t>
              </a:r>
              <a:endParaRPr lang="en-US" altLang="en-US"/>
            </a:p>
          </p:txBody>
        </p:sp>
        <p:sp>
          <p:nvSpPr>
            <p:cNvPr id="6279" name="Rectangle 12"/>
            <p:cNvSpPr>
              <a:spLocks noChangeArrowheads="1"/>
            </p:cNvSpPr>
            <p:nvPr/>
          </p:nvSpPr>
          <p:spPr bwMode="auto">
            <a:xfrm>
              <a:off x="3911" y="874"/>
              <a:ext cx="1204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>
                  <a:solidFill>
                    <a:srgbClr val="000000"/>
                  </a:solidFill>
                </a:rPr>
                <a:t> closed, Vab = Vdc</a:t>
              </a:r>
              <a:endParaRPr lang="en-US" altLang="en-US"/>
            </a:p>
          </p:txBody>
        </p:sp>
        <p:sp>
          <p:nvSpPr>
            <p:cNvPr id="6280" name="Rectangle 13"/>
            <p:cNvSpPr>
              <a:spLocks noChangeArrowheads="1"/>
            </p:cNvSpPr>
            <p:nvPr/>
          </p:nvSpPr>
          <p:spPr bwMode="auto">
            <a:xfrm>
              <a:off x="5117" y="874"/>
              <a:ext cx="40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>
                  <a:solidFill>
                    <a:srgbClr val="000000"/>
                  </a:solidFill>
                </a:rPr>
                <a:t> </a:t>
              </a:r>
              <a:endParaRPr lang="en-US" altLang="en-US"/>
            </a:p>
          </p:txBody>
        </p:sp>
        <p:sp>
          <p:nvSpPr>
            <p:cNvPr id="6281" name="Rectangle 14"/>
            <p:cNvSpPr>
              <a:spLocks noChangeArrowheads="1"/>
            </p:cNvSpPr>
            <p:nvPr/>
          </p:nvSpPr>
          <p:spPr bwMode="auto">
            <a:xfrm>
              <a:off x="2728" y="1040"/>
              <a:ext cx="50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>
                  <a:solidFill>
                    <a:srgbClr val="000000"/>
                  </a:solidFill>
                </a:rPr>
                <a:t>•</a:t>
              </a:r>
              <a:endParaRPr lang="en-US" altLang="en-US"/>
            </a:p>
          </p:txBody>
        </p:sp>
        <p:sp>
          <p:nvSpPr>
            <p:cNvPr id="6282" name="Rectangle 15"/>
            <p:cNvSpPr>
              <a:spLocks noChangeArrowheads="1"/>
            </p:cNvSpPr>
            <p:nvPr/>
          </p:nvSpPr>
          <p:spPr bwMode="auto">
            <a:xfrm>
              <a:off x="2778" y="1040"/>
              <a:ext cx="2172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>
                  <a:solidFill>
                    <a:srgbClr val="000000"/>
                  </a:solidFill>
                </a:rPr>
                <a:t>A+ closed and B+ closed, Vab = 0</a:t>
              </a:r>
              <a:endParaRPr lang="en-US" altLang="en-US"/>
            </a:p>
          </p:txBody>
        </p:sp>
        <p:sp>
          <p:nvSpPr>
            <p:cNvPr id="6283" name="Rectangle 16"/>
            <p:cNvSpPr>
              <a:spLocks noChangeArrowheads="1"/>
            </p:cNvSpPr>
            <p:nvPr/>
          </p:nvSpPr>
          <p:spPr bwMode="auto">
            <a:xfrm>
              <a:off x="4953" y="1040"/>
              <a:ext cx="40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>
                  <a:solidFill>
                    <a:srgbClr val="000000"/>
                  </a:solidFill>
                </a:rPr>
                <a:t> </a:t>
              </a:r>
              <a:endParaRPr lang="en-US" altLang="en-US"/>
            </a:p>
          </p:txBody>
        </p:sp>
        <p:sp>
          <p:nvSpPr>
            <p:cNvPr id="6284" name="Rectangle 17"/>
            <p:cNvSpPr>
              <a:spLocks noChangeArrowheads="1"/>
            </p:cNvSpPr>
            <p:nvPr/>
          </p:nvSpPr>
          <p:spPr bwMode="auto">
            <a:xfrm>
              <a:off x="2728" y="1206"/>
              <a:ext cx="50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>
                  <a:solidFill>
                    <a:srgbClr val="000000"/>
                  </a:solidFill>
                </a:rPr>
                <a:t>•</a:t>
              </a:r>
              <a:endParaRPr lang="en-US" altLang="en-US"/>
            </a:p>
          </p:txBody>
        </p:sp>
        <p:sp>
          <p:nvSpPr>
            <p:cNvPr id="6285" name="Rectangle 18"/>
            <p:cNvSpPr>
              <a:spLocks noChangeArrowheads="1"/>
            </p:cNvSpPr>
            <p:nvPr/>
          </p:nvSpPr>
          <p:spPr bwMode="auto">
            <a:xfrm>
              <a:off x="2778" y="1206"/>
              <a:ext cx="1052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>
                  <a:solidFill>
                    <a:srgbClr val="000000"/>
                  </a:solidFill>
                </a:rPr>
                <a:t>B+ closed and A</a:t>
              </a:r>
              <a:endParaRPr lang="en-US" altLang="en-US"/>
            </a:p>
          </p:txBody>
        </p:sp>
        <p:sp>
          <p:nvSpPr>
            <p:cNvPr id="6286" name="Rectangle 19"/>
            <p:cNvSpPr>
              <a:spLocks noChangeArrowheads="1"/>
            </p:cNvSpPr>
            <p:nvPr/>
          </p:nvSpPr>
          <p:spPr bwMode="auto">
            <a:xfrm>
              <a:off x="3832" y="1206"/>
              <a:ext cx="80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>
                  <a:solidFill>
                    <a:srgbClr val="000000"/>
                  </a:solidFill>
                </a:rPr>
                <a:t>–</a:t>
              </a:r>
              <a:endParaRPr lang="en-US" altLang="en-US"/>
            </a:p>
          </p:txBody>
        </p:sp>
        <p:sp>
          <p:nvSpPr>
            <p:cNvPr id="6287" name="Rectangle 20"/>
            <p:cNvSpPr>
              <a:spLocks noChangeArrowheads="1"/>
            </p:cNvSpPr>
            <p:nvPr/>
          </p:nvSpPr>
          <p:spPr bwMode="auto">
            <a:xfrm>
              <a:off x="3911" y="1206"/>
              <a:ext cx="956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>
                  <a:solidFill>
                    <a:srgbClr val="000000"/>
                  </a:solidFill>
                </a:rPr>
                <a:t> closed, Vab = </a:t>
              </a:r>
              <a:endParaRPr lang="en-US" altLang="en-US"/>
            </a:p>
          </p:txBody>
        </p:sp>
        <p:sp>
          <p:nvSpPr>
            <p:cNvPr id="6288" name="Rectangle 21"/>
            <p:cNvSpPr>
              <a:spLocks noChangeArrowheads="1"/>
            </p:cNvSpPr>
            <p:nvPr/>
          </p:nvSpPr>
          <p:spPr bwMode="auto">
            <a:xfrm>
              <a:off x="4870" y="1206"/>
              <a:ext cx="80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>
                  <a:solidFill>
                    <a:srgbClr val="000000"/>
                  </a:solidFill>
                </a:rPr>
                <a:t>–</a:t>
              </a:r>
              <a:endParaRPr lang="en-US" altLang="en-US"/>
            </a:p>
          </p:txBody>
        </p:sp>
        <p:sp>
          <p:nvSpPr>
            <p:cNvPr id="6289" name="Rectangle 22"/>
            <p:cNvSpPr>
              <a:spLocks noChangeArrowheads="1"/>
            </p:cNvSpPr>
            <p:nvPr/>
          </p:nvSpPr>
          <p:spPr bwMode="auto">
            <a:xfrm>
              <a:off x="4949" y="1206"/>
              <a:ext cx="248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>
                  <a:solidFill>
                    <a:srgbClr val="000000"/>
                  </a:solidFill>
                </a:rPr>
                <a:t>Vdc</a:t>
              </a:r>
              <a:endParaRPr lang="en-US" altLang="en-US"/>
            </a:p>
          </p:txBody>
        </p:sp>
        <p:sp>
          <p:nvSpPr>
            <p:cNvPr id="6290" name="Rectangle 23"/>
            <p:cNvSpPr>
              <a:spLocks noChangeArrowheads="1"/>
            </p:cNvSpPr>
            <p:nvPr/>
          </p:nvSpPr>
          <p:spPr bwMode="auto">
            <a:xfrm>
              <a:off x="5197" y="1206"/>
              <a:ext cx="40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>
                  <a:solidFill>
                    <a:srgbClr val="000000"/>
                  </a:solidFill>
                </a:rPr>
                <a:t> </a:t>
              </a:r>
              <a:endParaRPr lang="en-US" altLang="en-US"/>
            </a:p>
          </p:txBody>
        </p:sp>
        <p:sp>
          <p:nvSpPr>
            <p:cNvPr id="6291" name="Rectangle 24"/>
            <p:cNvSpPr>
              <a:spLocks noChangeArrowheads="1"/>
            </p:cNvSpPr>
            <p:nvPr/>
          </p:nvSpPr>
          <p:spPr bwMode="auto">
            <a:xfrm>
              <a:off x="2728" y="1371"/>
              <a:ext cx="50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>
                  <a:solidFill>
                    <a:srgbClr val="000000"/>
                  </a:solidFill>
                </a:rPr>
                <a:t>•</a:t>
              </a:r>
              <a:endParaRPr lang="en-US" altLang="en-US"/>
            </a:p>
          </p:txBody>
        </p:sp>
        <p:sp>
          <p:nvSpPr>
            <p:cNvPr id="6292" name="Rectangle 25"/>
            <p:cNvSpPr>
              <a:spLocks noChangeArrowheads="1"/>
            </p:cNvSpPr>
            <p:nvPr/>
          </p:nvSpPr>
          <p:spPr bwMode="auto">
            <a:xfrm>
              <a:off x="2778" y="1371"/>
              <a:ext cx="96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>
                  <a:solidFill>
                    <a:srgbClr val="000000"/>
                  </a:solidFill>
                </a:rPr>
                <a:t>B</a:t>
              </a:r>
              <a:endParaRPr lang="en-US" altLang="en-US"/>
            </a:p>
          </p:txBody>
        </p:sp>
        <p:sp>
          <p:nvSpPr>
            <p:cNvPr id="6293" name="Rectangle 26"/>
            <p:cNvSpPr>
              <a:spLocks noChangeArrowheads="1"/>
            </p:cNvSpPr>
            <p:nvPr/>
          </p:nvSpPr>
          <p:spPr bwMode="auto">
            <a:xfrm>
              <a:off x="2874" y="1371"/>
              <a:ext cx="80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>
                  <a:solidFill>
                    <a:srgbClr val="000000"/>
                  </a:solidFill>
                </a:rPr>
                <a:t>–</a:t>
              </a:r>
              <a:endParaRPr lang="en-US" altLang="en-US"/>
            </a:p>
          </p:txBody>
        </p:sp>
        <p:sp>
          <p:nvSpPr>
            <p:cNvPr id="6294" name="Rectangle 27"/>
            <p:cNvSpPr>
              <a:spLocks noChangeArrowheads="1"/>
            </p:cNvSpPr>
            <p:nvPr/>
          </p:nvSpPr>
          <p:spPr bwMode="auto">
            <a:xfrm>
              <a:off x="2954" y="1371"/>
              <a:ext cx="872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>
                  <a:solidFill>
                    <a:srgbClr val="000000"/>
                  </a:solidFill>
                </a:rPr>
                <a:t> closed and A</a:t>
              </a:r>
              <a:endParaRPr lang="en-US" altLang="en-US"/>
            </a:p>
          </p:txBody>
        </p:sp>
        <p:sp>
          <p:nvSpPr>
            <p:cNvPr id="6295" name="Rectangle 28"/>
            <p:cNvSpPr>
              <a:spLocks noChangeArrowheads="1"/>
            </p:cNvSpPr>
            <p:nvPr/>
          </p:nvSpPr>
          <p:spPr bwMode="auto">
            <a:xfrm>
              <a:off x="3827" y="1371"/>
              <a:ext cx="80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>
                  <a:solidFill>
                    <a:srgbClr val="000000"/>
                  </a:solidFill>
                </a:rPr>
                <a:t>–</a:t>
              </a:r>
              <a:endParaRPr lang="en-US" altLang="en-US"/>
            </a:p>
          </p:txBody>
        </p:sp>
        <p:sp>
          <p:nvSpPr>
            <p:cNvPr id="6296" name="Rectangle 29"/>
            <p:cNvSpPr>
              <a:spLocks noChangeArrowheads="1"/>
            </p:cNvSpPr>
            <p:nvPr/>
          </p:nvSpPr>
          <p:spPr bwMode="auto">
            <a:xfrm>
              <a:off x="3907" y="1371"/>
              <a:ext cx="1036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>
                  <a:solidFill>
                    <a:srgbClr val="000000"/>
                  </a:solidFill>
                </a:rPr>
                <a:t> closed, Vab = 0</a:t>
              </a:r>
              <a:endParaRPr lang="en-US" altLang="en-US"/>
            </a:p>
          </p:txBody>
        </p:sp>
        <p:sp>
          <p:nvSpPr>
            <p:cNvPr id="6297" name="Rectangle 30"/>
            <p:cNvSpPr>
              <a:spLocks noChangeArrowheads="1"/>
            </p:cNvSpPr>
            <p:nvPr/>
          </p:nvSpPr>
          <p:spPr bwMode="auto">
            <a:xfrm>
              <a:off x="4944" y="1371"/>
              <a:ext cx="40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>
                  <a:solidFill>
                    <a:srgbClr val="000000"/>
                  </a:solidFill>
                </a:rPr>
                <a:t> </a:t>
              </a:r>
              <a:endParaRPr lang="en-US" altLang="en-US"/>
            </a:p>
          </p:txBody>
        </p:sp>
      </p:grpSp>
      <p:sp>
        <p:nvSpPr>
          <p:cNvPr id="6149" name="Rectangle 31"/>
          <p:cNvSpPr>
            <a:spLocks noChangeArrowheads="1"/>
          </p:cNvSpPr>
          <p:nvPr/>
        </p:nvSpPr>
        <p:spPr bwMode="auto">
          <a:xfrm>
            <a:off x="4232275" y="3257550"/>
            <a:ext cx="4340225" cy="1152525"/>
          </a:xfrm>
          <a:prstGeom prst="rect">
            <a:avLst/>
          </a:prstGeom>
          <a:noFill/>
          <a:ln w="9525" cap="rnd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6150" name="Rectangle 32"/>
          <p:cNvSpPr>
            <a:spLocks noChangeArrowheads="1"/>
          </p:cNvSpPr>
          <p:nvPr/>
        </p:nvSpPr>
        <p:spPr bwMode="auto">
          <a:xfrm>
            <a:off x="4330700" y="3316288"/>
            <a:ext cx="79375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000000"/>
                </a:solidFill>
              </a:rPr>
              <a:t>•</a:t>
            </a:r>
            <a:endParaRPr lang="en-US" altLang="en-US"/>
          </a:p>
        </p:txBody>
      </p:sp>
      <p:sp>
        <p:nvSpPr>
          <p:cNvPr id="6151" name="Rectangle 33"/>
          <p:cNvSpPr>
            <a:spLocks noChangeArrowheads="1"/>
          </p:cNvSpPr>
          <p:nvPr/>
        </p:nvSpPr>
        <p:spPr bwMode="auto">
          <a:xfrm>
            <a:off x="4410075" y="3316288"/>
            <a:ext cx="6350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000000"/>
                </a:solidFill>
              </a:rPr>
              <a:t> </a:t>
            </a:r>
            <a:endParaRPr lang="en-US" altLang="en-US"/>
          </a:p>
        </p:txBody>
      </p:sp>
      <p:sp>
        <p:nvSpPr>
          <p:cNvPr id="6152" name="Rectangle 34"/>
          <p:cNvSpPr>
            <a:spLocks noChangeArrowheads="1"/>
          </p:cNvSpPr>
          <p:nvPr/>
        </p:nvSpPr>
        <p:spPr bwMode="auto">
          <a:xfrm>
            <a:off x="4440238" y="3316288"/>
            <a:ext cx="408940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dirty="0">
                <a:solidFill>
                  <a:srgbClr val="000000"/>
                </a:solidFill>
              </a:rPr>
              <a:t>The free wheeling diodes permit current </a:t>
            </a:r>
            <a:endParaRPr lang="en-US" altLang="en-US" dirty="0"/>
          </a:p>
        </p:txBody>
      </p:sp>
      <p:sp>
        <p:nvSpPr>
          <p:cNvPr id="6153" name="Rectangle 35"/>
          <p:cNvSpPr>
            <a:spLocks noChangeArrowheads="1"/>
          </p:cNvSpPr>
          <p:nvPr/>
        </p:nvSpPr>
        <p:spPr bwMode="auto">
          <a:xfrm>
            <a:off x="4440238" y="3578225"/>
            <a:ext cx="16383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000000"/>
                </a:solidFill>
              </a:rPr>
              <a:t>to flow even if al</a:t>
            </a:r>
            <a:endParaRPr lang="en-US" altLang="en-US"/>
          </a:p>
        </p:txBody>
      </p:sp>
      <p:sp>
        <p:nvSpPr>
          <p:cNvPr id="6154" name="Rectangle 36"/>
          <p:cNvSpPr>
            <a:spLocks noChangeArrowheads="1"/>
          </p:cNvSpPr>
          <p:nvPr/>
        </p:nvSpPr>
        <p:spPr bwMode="auto">
          <a:xfrm>
            <a:off x="6078538" y="3578225"/>
            <a:ext cx="20828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dirty="0">
                <a:solidFill>
                  <a:srgbClr val="000000"/>
                </a:solidFill>
              </a:rPr>
              <a:t>l switches are open  </a:t>
            </a:r>
            <a:endParaRPr lang="en-US" altLang="en-US" dirty="0"/>
          </a:p>
        </p:txBody>
      </p:sp>
      <p:sp>
        <p:nvSpPr>
          <p:cNvPr id="6155" name="Rectangle 37"/>
          <p:cNvSpPr>
            <a:spLocks noChangeArrowheads="1"/>
          </p:cNvSpPr>
          <p:nvPr/>
        </p:nvSpPr>
        <p:spPr bwMode="auto">
          <a:xfrm>
            <a:off x="8137525" y="3578225"/>
            <a:ext cx="635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000000"/>
                </a:solidFill>
              </a:rPr>
              <a:t> </a:t>
            </a:r>
            <a:endParaRPr lang="en-US" altLang="en-US"/>
          </a:p>
        </p:txBody>
      </p:sp>
      <p:sp>
        <p:nvSpPr>
          <p:cNvPr id="6156" name="Rectangle 38"/>
          <p:cNvSpPr>
            <a:spLocks noChangeArrowheads="1"/>
          </p:cNvSpPr>
          <p:nvPr/>
        </p:nvSpPr>
        <p:spPr bwMode="auto">
          <a:xfrm>
            <a:off x="4330700" y="3840163"/>
            <a:ext cx="79375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000000"/>
                </a:solidFill>
              </a:rPr>
              <a:t>•</a:t>
            </a:r>
            <a:endParaRPr lang="en-US" altLang="en-US"/>
          </a:p>
        </p:txBody>
      </p:sp>
      <p:sp>
        <p:nvSpPr>
          <p:cNvPr id="6157" name="Rectangle 39"/>
          <p:cNvSpPr>
            <a:spLocks noChangeArrowheads="1"/>
          </p:cNvSpPr>
          <p:nvPr/>
        </p:nvSpPr>
        <p:spPr bwMode="auto">
          <a:xfrm>
            <a:off x="4410075" y="3840163"/>
            <a:ext cx="6350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000000"/>
                </a:solidFill>
              </a:rPr>
              <a:t> </a:t>
            </a:r>
            <a:endParaRPr lang="en-US" altLang="en-US"/>
          </a:p>
        </p:txBody>
      </p:sp>
      <p:sp>
        <p:nvSpPr>
          <p:cNvPr id="6158" name="Rectangle 40"/>
          <p:cNvSpPr>
            <a:spLocks noChangeArrowheads="1"/>
          </p:cNvSpPr>
          <p:nvPr/>
        </p:nvSpPr>
        <p:spPr bwMode="auto">
          <a:xfrm>
            <a:off x="4440238" y="3840163"/>
            <a:ext cx="341630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000000"/>
                </a:solidFill>
              </a:rPr>
              <a:t>These diodes also permit lagging </a:t>
            </a:r>
            <a:endParaRPr lang="en-US" altLang="en-US"/>
          </a:p>
        </p:txBody>
      </p:sp>
      <p:sp>
        <p:nvSpPr>
          <p:cNvPr id="6159" name="Rectangle 41"/>
          <p:cNvSpPr>
            <a:spLocks noChangeArrowheads="1"/>
          </p:cNvSpPr>
          <p:nvPr/>
        </p:nvSpPr>
        <p:spPr bwMode="auto">
          <a:xfrm>
            <a:off x="4440238" y="4103688"/>
            <a:ext cx="336550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000000"/>
                </a:solidFill>
              </a:rPr>
              <a:t>currents to flow in inductive loads</a:t>
            </a:r>
            <a:endParaRPr lang="en-US" altLang="en-US"/>
          </a:p>
        </p:txBody>
      </p:sp>
      <p:sp>
        <p:nvSpPr>
          <p:cNvPr id="6160" name="Rectangle 42"/>
          <p:cNvSpPr>
            <a:spLocks noChangeArrowheads="1"/>
          </p:cNvSpPr>
          <p:nvPr/>
        </p:nvSpPr>
        <p:spPr bwMode="auto">
          <a:xfrm>
            <a:off x="7807325" y="4103688"/>
            <a:ext cx="6350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000000"/>
                </a:solidFill>
              </a:rPr>
              <a:t> </a:t>
            </a:r>
            <a:endParaRPr lang="en-US" altLang="en-US"/>
          </a:p>
        </p:txBody>
      </p:sp>
      <p:sp>
        <p:nvSpPr>
          <p:cNvPr id="6161" name="Line 43"/>
          <p:cNvSpPr>
            <a:spLocks noChangeShapeType="1"/>
          </p:cNvSpPr>
          <p:nvPr/>
        </p:nvSpPr>
        <p:spPr bwMode="auto">
          <a:xfrm>
            <a:off x="906463" y="2419350"/>
            <a:ext cx="1587" cy="488950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62" name="Line 44"/>
          <p:cNvSpPr>
            <a:spLocks noChangeShapeType="1"/>
          </p:cNvSpPr>
          <p:nvPr/>
        </p:nvSpPr>
        <p:spPr bwMode="auto">
          <a:xfrm>
            <a:off x="906463" y="2906713"/>
            <a:ext cx="1587" cy="168275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63" name="Line 46"/>
          <p:cNvSpPr>
            <a:spLocks noChangeShapeType="1"/>
          </p:cNvSpPr>
          <p:nvPr/>
        </p:nvSpPr>
        <p:spPr bwMode="auto">
          <a:xfrm>
            <a:off x="906463" y="3287713"/>
            <a:ext cx="1587" cy="641350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6164" name="Group 47"/>
          <p:cNvGrpSpPr>
            <a:grpSpLocks/>
          </p:cNvGrpSpPr>
          <p:nvPr/>
        </p:nvGrpSpPr>
        <p:grpSpPr bwMode="auto">
          <a:xfrm>
            <a:off x="1422400" y="2919413"/>
            <a:ext cx="288925" cy="149225"/>
            <a:chOff x="896" y="1839"/>
            <a:chExt cx="182" cy="94"/>
          </a:xfrm>
        </p:grpSpPr>
        <p:grpSp>
          <p:nvGrpSpPr>
            <p:cNvPr id="6267" name="Group 48"/>
            <p:cNvGrpSpPr>
              <a:grpSpLocks/>
            </p:cNvGrpSpPr>
            <p:nvPr/>
          </p:nvGrpSpPr>
          <p:grpSpPr bwMode="auto">
            <a:xfrm>
              <a:off x="906" y="1839"/>
              <a:ext cx="162" cy="94"/>
              <a:chOff x="906" y="1839"/>
              <a:chExt cx="162" cy="94"/>
            </a:xfrm>
          </p:grpSpPr>
          <p:sp>
            <p:nvSpPr>
              <p:cNvPr id="6269" name="Freeform 49"/>
              <p:cNvSpPr>
                <a:spLocks/>
              </p:cNvSpPr>
              <p:nvPr/>
            </p:nvSpPr>
            <p:spPr bwMode="auto">
              <a:xfrm>
                <a:off x="906" y="1839"/>
                <a:ext cx="162" cy="94"/>
              </a:xfrm>
              <a:custGeom>
                <a:avLst/>
                <a:gdLst>
                  <a:gd name="T0" fmla="*/ 81 w 162"/>
                  <a:gd name="T1" fmla="*/ 0 h 94"/>
                  <a:gd name="T2" fmla="*/ 0 w 162"/>
                  <a:gd name="T3" fmla="*/ 94 h 94"/>
                  <a:gd name="T4" fmla="*/ 162 w 162"/>
                  <a:gd name="T5" fmla="*/ 94 h 94"/>
                  <a:gd name="T6" fmla="*/ 81 w 162"/>
                  <a:gd name="T7" fmla="*/ 0 h 94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62" h="94">
                    <a:moveTo>
                      <a:pt x="81" y="0"/>
                    </a:moveTo>
                    <a:lnTo>
                      <a:pt x="0" y="94"/>
                    </a:lnTo>
                    <a:lnTo>
                      <a:pt x="162" y="94"/>
                    </a:lnTo>
                    <a:lnTo>
                      <a:pt x="81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270" name="Freeform 50"/>
              <p:cNvSpPr>
                <a:spLocks/>
              </p:cNvSpPr>
              <p:nvPr/>
            </p:nvSpPr>
            <p:spPr bwMode="auto">
              <a:xfrm>
                <a:off x="906" y="1839"/>
                <a:ext cx="162" cy="94"/>
              </a:xfrm>
              <a:custGeom>
                <a:avLst/>
                <a:gdLst>
                  <a:gd name="T0" fmla="*/ 81 w 162"/>
                  <a:gd name="T1" fmla="*/ 0 h 94"/>
                  <a:gd name="T2" fmla="*/ 0 w 162"/>
                  <a:gd name="T3" fmla="*/ 94 h 94"/>
                  <a:gd name="T4" fmla="*/ 162 w 162"/>
                  <a:gd name="T5" fmla="*/ 94 h 94"/>
                  <a:gd name="T6" fmla="*/ 81 w 162"/>
                  <a:gd name="T7" fmla="*/ 0 h 94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62" h="94">
                    <a:moveTo>
                      <a:pt x="81" y="0"/>
                    </a:moveTo>
                    <a:lnTo>
                      <a:pt x="0" y="94"/>
                    </a:lnTo>
                    <a:lnTo>
                      <a:pt x="162" y="94"/>
                    </a:lnTo>
                    <a:lnTo>
                      <a:pt x="81" y="0"/>
                    </a:lnTo>
                    <a:close/>
                  </a:path>
                </a:pathLst>
              </a:custGeom>
              <a:noFill/>
              <a:ln w="15875" cap="rnd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6268" name="Line 51"/>
            <p:cNvSpPr>
              <a:spLocks noChangeShapeType="1"/>
            </p:cNvSpPr>
            <p:nvPr/>
          </p:nvSpPr>
          <p:spPr bwMode="auto">
            <a:xfrm>
              <a:off x="896" y="1839"/>
              <a:ext cx="18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165" name="Line 52"/>
          <p:cNvSpPr>
            <a:spLocks noChangeShapeType="1"/>
          </p:cNvSpPr>
          <p:nvPr/>
        </p:nvSpPr>
        <p:spPr bwMode="auto">
          <a:xfrm flipV="1">
            <a:off x="1566863" y="2647950"/>
            <a:ext cx="1587" cy="271463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66" name="Line 53"/>
          <p:cNvSpPr>
            <a:spLocks noChangeShapeType="1"/>
          </p:cNvSpPr>
          <p:nvPr/>
        </p:nvSpPr>
        <p:spPr bwMode="auto">
          <a:xfrm flipV="1">
            <a:off x="1566863" y="3078163"/>
            <a:ext cx="1587" cy="533400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67" name="Line 54"/>
          <p:cNvSpPr>
            <a:spLocks noChangeShapeType="1"/>
          </p:cNvSpPr>
          <p:nvPr/>
        </p:nvSpPr>
        <p:spPr bwMode="auto">
          <a:xfrm flipH="1">
            <a:off x="915988" y="2647950"/>
            <a:ext cx="650875" cy="1588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68" name="Line 55"/>
          <p:cNvSpPr>
            <a:spLocks noChangeShapeType="1"/>
          </p:cNvSpPr>
          <p:nvPr/>
        </p:nvSpPr>
        <p:spPr bwMode="auto">
          <a:xfrm>
            <a:off x="3030538" y="2419350"/>
            <a:ext cx="1587" cy="488950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69" name="Line 56"/>
          <p:cNvSpPr>
            <a:spLocks noChangeShapeType="1"/>
          </p:cNvSpPr>
          <p:nvPr/>
        </p:nvSpPr>
        <p:spPr bwMode="auto">
          <a:xfrm>
            <a:off x="3030538" y="2906713"/>
            <a:ext cx="1587" cy="168275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6170" name="Group 58"/>
          <p:cNvGrpSpPr>
            <a:grpSpLocks/>
          </p:cNvGrpSpPr>
          <p:nvPr/>
        </p:nvGrpSpPr>
        <p:grpSpPr bwMode="auto">
          <a:xfrm>
            <a:off x="3546475" y="2919413"/>
            <a:ext cx="288925" cy="149225"/>
            <a:chOff x="2234" y="1839"/>
            <a:chExt cx="182" cy="94"/>
          </a:xfrm>
        </p:grpSpPr>
        <p:grpSp>
          <p:nvGrpSpPr>
            <p:cNvPr id="6263" name="Group 59"/>
            <p:cNvGrpSpPr>
              <a:grpSpLocks/>
            </p:cNvGrpSpPr>
            <p:nvPr/>
          </p:nvGrpSpPr>
          <p:grpSpPr bwMode="auto">
            <a:xfrm>
              <a:off x="2244" y="1839"/>
              <a:ext cx="162" cy="94"/>
              <a:chOff x="2244" y="1839"/>
              <a:chExt cx="162" cy="94"/>
            </a:xfrm>
          </p:grpSpPr>
          <p:sp>
            <p:nvSpPr>
              <p:cNvPr id="6265" name="Freeform 60"/>
              <p:cNvSpPr>
                <a:spLocks/>
              </p:cNvSpPr>
              <p:nvPr/>
            </p:nvSpPr>
            <p:spPr bwMode="auto">
              <a:xfrm>
                <a:off x="2244" y="1839"/>
                <a:ext cx="162" cy="94"/>
              </a:xfrm>
              <a:custGeom>
                <a:avLst/>
                <a:gdLst>
                  <a:gd name="T0" fmla="*/ 81 w 162"/>
                  <a:gd name="T1" fmla="*/ 0 h 94"/>
                  <a:gd name="T2" fmla="*/ 0 w 162"/>
                  <a:gd name="T3" fmla="*/ 94 h 94"/>
                  <a:gd name="T4" fmla="*/ 162 w 162"/>
                  <a:gd name="T5" fmla="*/ 94 h 94"/>
                  <a:gd name="T6" fmla="*/ 81 w 162"/>
                  <a:gd name="T7" fmla="*/ 0 h 94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62" h="94">
                    <a:moveTo>
                      <a:pt x="81" y="0"/>
                    </a:moveTo>
                    <a:lnTo>
                      <a:pt x="0" y="94"/>
                    </a:lnTo>
                    <a:lnTo>
                      <a:pt x="162" y="94"/>
                    </a:lnTo>
                    <a:lnTo>
                      <a:pt x="81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266" name="Freeform 61"/>
              <p:cNvSpPr>
                <a:spLocks/>
              </p:cNvSpPr>
              <p:nvPr/>
            </p:nvSpPr>
            <p:spPr bwMode="auto">
              <a:xfrm>
                <a:off x="2244" y="1839"/>
                <a:ext cx="162" cy="94"/>
              </a:xfrm>
              <a:custGeom>
                <a:avLst/>
                <a:gdLst>
                  <a:gd name="T0" fmla="*/ 81 w 162"/>
                  <a:gd name="T1" fmla="*/ 0 h 94"/>
                  <a:gd name="T2" fmla="*/ 0 w 162"/>
                  <a:gd name="T3" fmla="*/ 94 h 94"/>
                  <a:gd name="T4" fmla="*/ 162 w 162"/>
                  <a:gd name="T5" fmla="*/ 94 h 94"/>
                  <a:gd name="T6" fmla="*/ 81 w 162"/>
                  <a:gd name="T7" fmla="*/ 0 h 94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62" h="94">
                    <a:moveTo>
                      <a:pt x="81" y="0"/>
                    </a:moveTo>
                    <a:lnTo>
                      <a:pt x="0" y="94"/>
                    </a:lnTo>
                    <a:lnTo>
                      <a:pt x="162" y="94"/>
                    </a:lnTo>
                    <a:lnTo>
                      <a:pt x="81" y="0"/>
                    </a:lnTo>
                    <a:close/>
                  </a:path>
                </a:pathLst>
              </a:custGeom>
              <a:noFill/>
              <a:ln w="15875" cap="rnd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6264" name="Line 62"/>
            <p:cNvSpPr>
              <a:spLocks noChangeShapeType="1"/>
            </p:cNvSpPr>
            <p:nvPr/>
          </p:nvSpPr>
          <p:spPr bwMode="auto">
            <a:xfrm>
              <a:off x="2234" y="1839"/>
              <a:ext cx="18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171" name="Line 63"/>
          <p:cNvSpPr>
            <a:spLocks noChangeShapeType="1"/>
          </p:cNvSpPr>
          <p:nvPr/>
        </p:nvSpPr>
        <p:spPr bwMode="auto">
          <a:xfrm flipV="1">
            <a:off x="3690938" y="2647950"/>
            <a:ext cx="1587" cy="271463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72" name="Line 64"/>
          <p:cNvSpPr>
            <a:spLocks noChangeShapeType="1"/>
          </p:cNvSpPr>
          <p:nvPr/>
        </p:nvSpPr>
        <p:spPr bwMode="auto">
          <a:xfrm flipV="1">
            <a:off x="3690938" y="3078163"/>
            <a:ext cx="1587" cy="533400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73" name="Line 65"/>
          <p:cNvSpPr>
            <a:spLocks noChangeShapeType="1"/>
          </p:cNvSpPr>
          <p:nvPr/>
        </p:nvSpPr>
        <p:spPr bwMode="auto">
          <a:xfrm flipH="1">
            <a:off x="3028950" y="2647950"/>
            <a:ext cx="661988" cy="1588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74" name="Line 66"/>
          <p:cNvSpPr>
            <a:spLocks noChangeShapeType="1"/>
          </p:cNvSpPr>
          <p:nvPr/>
        </p:nvSpPr>
        <p:spPr bwMode="auto">
          <a:xfrm>
            <a:off x="906463" y="3941763"/>
            <a:ext cx="1587" cy="490537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75" name="Line 67"/>
          <p:cNvSpPr>
            <a:spLocks noChangeShapeType="1"/>
          </p:cNvSpPr>
          <p:nvPr/>
        </p:nvSpPr>
        <p:spPr bwMode="auto">
          <a:xfrm>
            <a:off x="906463" y="4429125"/>
            <a:ext cx="1587" cy="169863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6176" name="Group 69"/>
          <p:cNvGrpSpPr>
            <a:grpSpLocks/>
          </p:cNvGrpSpPr>
          <p:nvPr/>
        </p:nvGrpSpPr>
        <p:grpSpPr bwMode="auto">
          <a:xfrm>
            <a:off x="1422400" y="4441825"/>
            <a:ext cx="288925" cy="149225"/>
            <a:chOff x="896" y="2798"/>
            <a:chExt cx="182" cy="94"/>
          </a:xfrm>
        </p:grpSpPr>
        <p:grpSp>
          <p:nvGrpSpPr>
            <p:cNvPr id="6259" name="Group 70"/>
            <p:cNvGrpSpPr>
              <a:grpSpLocks/>
            </p:cNvGrpSpPr>
            <p:nvPr/>
          </p:nvGrpSpPr>
          <p:grpSpPr bwMode="auto">
            <a:xfrm>
              <a:off x="906" y="2798"/>
              <a:ext cx="162" cy="94"/>
              <a:chOff x="906" y="2798"/>
              <a:chExt cx="162" cy="94"/>
            </a:xfrm>
          </p:grpSpPr>
          <p:sp>
            <p:nvSpPr>
              <p:cNvPr id="6261" name="Freeform 71"/>
              <p:cNvSpPr>
                <a:spLocks/>
              </p:cNvSpPr>
              <p:nvPr/>
            </p:nvSpPr>
            <p:spPr bwMode="auto">
              <a:xfrm>
                <a:off x="906" y="2798"/>
                <a:ext cx="162" cy="94"/>
              </a:xfrm>
              <a:custGeom>
                <a:avLst/>
                <a:gdLst>
                  <a:gd name="T0" fmla="*/ 81 w 162"/>
                  <a:gd name="T1" fmla="*/ 0 h 94"/>
                  <a:gd name="T2" fmla="*/ 0 w 162"/>
                  <a:gd name="T3" fmla="*/ 94 h 94"/>
                  <a:gd name="T4" fmla="*/ 162 w 162"/>
                  <a:gd name="T5" fmla="*/ 94 h 94"/>
                  <a:gd name="T6" fmla="*/ 81 w 162"/>
                  <a:gd name="T7" fmla="*/ 0 h 94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62" h="94">
                    <a:moveTo>
                      <a:pt x="81" y="0"/>
                    </a:moveTo>
                    <a:lnTo>
                      <a:pt x="0" y="94"/>
                    </a:lnTo>
                    <a:lnTo>
                      <a:pt x="162" y="94"/>
                    </a:lnTo>
                    <a:lnTo>
                      <a:pt x="81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262" name="Freeform 72"/>
              <p:cNvSpPr>
                <a:spLocks/>
              </p:cNvSpPr>
              <p:nvPr/>
            </p:nvSpPr>
            <p:spPr bwMode="auto">
              <a:xfrm>
                <a:off x="906" y="2798"/>
                <a:ext cx="162" cy="94"/>
              </a:xfrm>
              <a:custGeom>
                <a:avLst/>
                <a:gdLst>
                  <a:gd name="T0" fmla="*/ 81 w 162"/>
                  <a:gd name="T1" fmla="*/ 0 h 94"/>
                  <a:gd name="T2" fmla="*/ 0 w 162"/>
                  <a:gd name="T3" fmla="*/ 94 h 94"/>
                  <a:gd name="T4" fmla="*/ 162 w 162"/>
                  <a:gd name="T5" fmla="*/ 94 h 94"/>
                  <a:gd name="T6" fmla="*/ 81 w 162"/>
                  <a:gd name="T7" fmla="*/ 0 h 94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62" h="94">
                    <a:moveTo>
                      <a:pt x="81" y="0"/>
                    </a:moveTo>
                    <a:lnTo>
                      <a:pt x="0" y="94"/>
                    </a:lnTo>
                    <a:lnTo>
                      <a:pt x="162" y="94"/>
                    </a:lnTo>
                    <a:lnTo>
                      <a:pt x="81" y="0"/>
                    </a:lnTo>
                    <a:close/>
                  </a:path>
                </a:pathLst>
              </a:custGeom>
              <a:noFill/>
              <a:ln w="15875" cap="rnd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6260" name="Line 73"/>
            <p:cNvSpPr>
              <a:spLocks noChangeShapeType="1"/>
            </p:cNvSpPr>
            <p:nvPr/>
          </p:nvSpPr>
          <p:spPr bwMode="auto">
            <a:xfrm>
              <a:off x="896" y="2798"/>
              <a:ext cx="18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177" name="Line 74"/>
          <p:cNvSpPr>
            <a:spLocks noChangeShapeType="1"/>
          </p:cNvSpPr>
          <p:nvPr/>
        </p:nvSpPr>
        <p:spPr bwMode="auto">
          <a:xfrm flipV="1">
            <a:off x="1566863" y="4170363"/>
            <a:ext cx="1587" cy="271462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78" name="Line 75"/>
          <p:cNvSpPr>
            <a:spLocks noChangeShapeType="1"/>
          </p:cNvSpPr>
          <p:nvPr/>
        </p:nvSpPr>
        <p:spPr bwMode="auto">
          <a:xfrm flipV="1">
            <a:off x="1566863" y="4600575"/>
            <a:ext cx="1587" cy="533400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79" name="Line 76"/>
          <p:cNvSpPr>
            <a:spLocks noChangeShapeType="1"/>
          </p:cNvSpPr>
          <p:nvPr/>
        </p:nvSpPr>
        <p:spPr bwMode="auto">
          <a:xfrm flipH="1">
            <a:off x="909638" y="5133975"/>
            <a:ext cx="657225" cy="3175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80" name="Line 77"/>
          <p:cNvSpPr>
            <a:spLocks noChangeShapeType="1"/>
          </p:cNvSpPr>
          <p:nvPr/>
        </p:nvSpPr>
        <p:spPr bwMode="auto">
          <a:xfrm>
            <a:off x="3030538" y="3941763"/>
            <a:ext cx="1587" cy="490537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81" name="Line 78"/>
          <p:cNvSpPr>
            <a:spLocks noChangeShapeType="1"/>
          </p:cNvSpPr>
          <p:nvPr/>
        </p:nvSpPr>
        <p:spPr bwMode="auto">
          <a:xfrm>
            <a:off x="3030538" y="4429125"/>
            <a:ext cx="1587" cy="169863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847" name="Line 79"/>
          <p:cNvSpPr>
            <a:spLocks noChangeShapeType="1"/>
          </p:cNvSpPr>
          <p:nvPr/>
        </p:nvSpPr>
        <p:spPr bwMode="auto">
          <a:xfrm>
            <a:off x="3030538" y="4598988"/>
            <a:ext cx="241300" cy="147637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6183" name="Group 80"/>
          <p:cNvGrpSpPr>
            <a:grpSpLocks/>
          </p:cNvGrpSpPr>
          <p:nvPr/>
        </p:nvGrpSpPr>
        <p:grpSpPr bwMode="auto">
          <a:xfrm>
            <a:off x="3546475" y="4441825"/>
            <a:ext cx="288925" cy="149225"/>
            <a:chOff x="2234" y="2798"/>
            <a:chExt cx="182" cy="94"/>
          </a:xfrm>
        </p:grpSpPr>
        <p:grpSp>
          <p:nvGrpSpPr>
            <p:cNvPr id="6255" name="Group 81"/>
            <p:cNvGrpSpPr>
              <a:grpSpLocks/>
            </p:cNvGrpSpPr>
            <p:nvPr/>
          </p:nvGrpSpPr>
          <p:grpSpPr bwMode="auto">
            <a:xfrm>
              <a:off x="2244" y="2798"/>
              <a:ext cx="162" cy="94"/>
              <a:chOff x="2244" y="2798"/>
              <a:chExt cx="162" cy="94"/>
            </a:xfrm>
          </p:grpSpPr>
          <p:sp>
            <p:nvSpPr>
              <p:cNvPr id="6257" name="Freeform 82"/>
              <p:cNvSpPr>
                <a:spLocks/>
              </p:cNvSpPr>
              <p:nvPr/>
            </p:nvSpPr>
            <p:spPr bwMode="auto">
              <a:xfrm>
                <a:off x="2244" y="2798"/>
                <a:ext cx="162" cy="94"/>
              </a:xfrm>
              <a:custGeom>
                <a:avLst/>
                <a:gdLst>
                  <a:gd name="T0" fmla="*/ 81 w 162"/>
                  <a:gd name="T1" fmla="*/ 0 h 94"/>
                  <a:gd name="T2" fmla="*/ 0 w 162"/>
                  <a:gd name="T3" fmla="*/ 94 h 94"/>
                  <a:gd name="T4" fmla="*/ 162 w 162"/>
                  <a:gd name="T5" fmla="*/ 94 h 94"/>
                  <a:gd name="T6" fmla="*/ 81 w 162"/>
                  <a:gd name="T7" fmla="*/ 0 h 94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62" h="94">
                    <a:moveTo>
                      <a:pt x="81" y="0"/>
                    </a:moveTo>
                    <a:lnTo>
                      <a:pt x="0" y="94"/>
                    </a:lnTo>
                    <a:lnTo>
                      <a:pt x="162" y="94"/>
                    </a:lnTo>
                    <a:lnTo>
                      <a:pt x="81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258" name="Freeform 83"/>
              <p:cNvSpPr>
                <a:spLocks/>
              </p:cNvSpPr>
              <p:nvPr/>
            </p:nvSpPr>
            <p:spPr bwMode="auto">
              <a:xfrm>
                <a:off x="2244" y="2798"/>
                <a:ext cx="162" cy="94"/>
              </a:xfrm>
              <a:custGeom>
                <a:avLst/>
                <a:gdLst>
                  <a:gd name="T0" fmla="*/ 81 w 162"/>
                  <a:gd name="T1" fmla="*/ 0 h 94"/>
                  <a:gd name="T2" fmla="*/ 0 w 162"/>
                  <a:gd name="T3" fmla="*/ 94 h 94"/>
                  <a:gd name="T4" fmla="*/ 162 w 162"/>
                  <a:gd name="T5" fmla="*/ 94 h 94"/>
                  <a:gd name="T6" fmla="*/ 81 w 162"/>
                  <a:gd name="T7" fmla="*/ 0 h 94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62" h="94">
                    <a:moveTo>
                      <a:pt x="81" y="0"/>
                    </a:moveTo>
                    <a:lnTo>
                      <a:pt x="0" y="94"/>
                    </a:lnTo>
                    <a:lnTo>
                      <a:pt x="162" y="94"/>
                    </a:lnTo>
                    <a:lnTo>
                      <a:pt x="81" y="0"/>
                    </a:lnTo>
                    <a:close/>
                  </a:path>
                </a:pathLst>
              </a:custGeom>
              <a:noFill/>
              <a:ln w="15875" cap="rnd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6256" name="Line 84"/>
            <p:cNvSpPr>
              <a:spLocks noChangeShapeType="1"/>
            </p:cNvSpPr>
            <p:nvPr/>
          </p:nvSpPr>
          <p:spPr bwMode="auto">
            <a:xfrm>
              <a:off x="2234" y="2798"/>
              <a:ext cx="18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184" name="Line 85"/>
          <p:cNvSpPr>
            <a:spLocks noChangeShapeType="1"/>
          </p:cNvSpPr>
          <p:nvPr/>
        </p:nvSpPr>
        <p:spPr bwMode="auto">
          <a:xfrm flipV="1">
            <a:off x="3690938" y="4170363"/>
            <a:ext cx="1587" cy="271462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85" name="Line 86"/>
          <p:cNvSpPr>
            <a:spLocks noChangeShapeType="1"/>
          </p:cNvSpPr>
          <p:nvPr/>
        </p:nvSpPr>
        <p:spPr bwMode="auto">
          <a:xfrm flipV="1">
            <a:off x="3690938" y="4600575"/>
            <a:ext cx="1587" cy="533400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86" name="Line 87"/>
          <p:cNvSpPr>
            <a:spLocks noChangeShapeType="1"/>
          </p:cNvSpPr>
          <p:nvPr/>
        </p:nvSpPr>
        <p:spPr bwMode="auto">
          <a:xfrm>
            <a:off x="909638" y="5454650"/>
            <a:ext cx="2124075" cy="1588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87" name="Line 88"/>
          <p:cNvSpPr>
            <a:spLocks noChangeShapeType="1"/>
          </p:cNvSpPr>
          <p:nvPr/>
        </p:nvSpPr>
        <p:spPr bwMode="auto">
          <a:xfrm>
            <a:off x="901700" y="2419350"/>
            <a:ext cx="2125663" cy="1588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6188" name="Group 89"/>
          <p:cNvGrpSpPr>
            <a:grpSpLocks/>
          </p:cNvGrpSpPr>
          <p:nvPr/>
        </p:nvGrpSpPr>
        <p:grpSpPr bwMode="auto">
          <a:xfrm>
            <a:off x="1893888" y="3689350"/>
            <a:ext cx="496887" cy="508000"/>
            <a:chOff x="1193" y="2324"/>
            <a:chExt cx="313" cy="320"/>
          </a:xfrm>
        </p:grpSpPr>
        <p:sp>
          <p:nvSpPr>
            <p:cNvPr id="6253" name="Oval 90"/>
            <p:cNvSpPr>
              <a:spLocks noChangeArrowheads="1"/>
            </p:cNvSpPr>
            <p:nvPr/>
          </p:nvSpPr>
          <p:spPr bwMode="auto">
            <a:xfrm>
              <a:off x="1193" y="2324"/>
              <a:ext cx="313" cy="320"/>
            </a:xfrm>
            <a:prstGeom prst="ellipse">
              <a:avLst/>
            </a:prstGeom>
            <a:solidFill>
              <a:srgbClr val="FFFFFF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6254" name="Oval 91"/>
            <p:cNvSpPr>
              <a:spLocks noChangeArrowheads="1"/>
            </p:cNvSpPr>
            <p:nvPr/>
          </p:nvSpPr>
          <p:spPr bwMode="auto">
            <a:xfrm>
              <a:off x="1193" y="2324"/>
              <a:ext cx="313" cy="320"/>
            </a:xfrm>
            <a:prstGeom prst="ellipse">
              <a:avLst/>
            </a:prstGeom>
            <a:noFill/>
            <a:ln w="15875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</p:grpSp>
      <p:grpSp>
        <p:nvGrpSpPr>
          <p:cNvPr id="6189" name="Group 92"/>
          <p:cNvGrpSpPr>
            <a:grpSpLocks/>
          </p:cNvGrpSpPr>
          <p:nvPr/>
        </p:nvGrpSpPr>
        <p:grpSpPr bwMode="auto">
          <a:xfrm>
            <a:off x="1824038" y="3906838"/>
            <a:ext cx="69850" cy="73025"/>
            <a:chOff x="1149" y="2461"/>
            <a:chExt cx="44" cy="46"/>
          </a:xfrm>
        </p:grpSpPr>
        <p:sp>
          <p:nvSpPr>
            <p:cNvPr id="6251" name="Oval 93"/>
            <p:cNvSpPr>
              <a:spLocks noChangeArrowheads="1"/>
            </p:cNvSpPr>
            <p:nvPr/>
          </p:nvSpPr>
          <p:spPr bwMode="auto">
            <a:xfrm>
              <a:off x="1149" y="2461"/>
              <a:ext cx="44" cy="46"/>
            </a:xfrm>
            <a:prstGeom prst="ellipse">
              <a:avLst/>
            </a:pr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6252" name="Oval 94"/>
            <p:cNvSpPr>
              <a:spLocks noChangeArrowheads="1"/>
            </p:cNvSpPr>
            <p:nvPr/>
          </p:nvSpPr>
          <p:spPr bwMode="auto">
            <a:xfrm>
              <a:off x="1149" y="2461"/>
              <a:ext cx="44" cy="46"/>
            </a:xfrm>
            <a:prstGeom prst="ellipse">
              <a:avLst/>
            </a:prstGeom>
            <a:noFill/>
            <a:ln w="9525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</p:grpSp>
      <p:sp>
        <p:nvSpPr>
          <p:cNvPr id="6190" name="Line 95"/>
          <p:cNvSpPr>
            <a:spLocks noChangeShapeType="1"/>
          </p:cNvSpPr>
          <p:nvPr/>
        </p:nvSpPr>
        <p:spPr bwMode="auto">
          <a:xfrm flipH="1">
            <a:off x="901700" y="3941763"/>
            <a:ext cx="922338" cy="1587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6191" name="Group 96"/>
          <p:cNvGrpSpPr>
            <a:grpSpLocks/>
          </p:cNvGrpSpPr>
          <p:nvPr/>
        </p:nvGrpSpPr>
        <p:grpSpPr bwMode="auto">
          <a:xfrm>
            <a:off x="2390775" y="3906838"/>
            <a:ext cx="69850" cy="73025"/>
            <a:chOff x="1506" y="2461"/>
            <a:chExt cx="44" cy="46"/>
          </a:xfrm>
        </p:grpSpPr>
        <p:sp>
          <p:nvSpPr>
            <p:cNvPr id="6249" name="Oval 97"/>
            <p:cNvSpPr>
              <a:spLocks noChangeArrowheads="1"/>
            </p:cNvSpPr>
            <p:nvPr/>
          </p:nvSpPr>
          <p:spPr bwMode="auto">
            <a:xfrm>
              <a:off x="1506" y="2461"/>
              <a:ext cx="44" cy="46"/>
            </a:xfrm>
            <a:prstGeom prst="ellipse">
              <a:avLst/>
            </a:pr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6250" name="Oval 98"/>
            <p:cNvSpPr>
              <a:spLocks noChangeArrowheads="1"/>
            </p:cNvSpPr>
            <p:nvPr/>
          </p:nvSpPr>
          <p:spPr bwMode="auto">
            <a:xfrm>
              <a:off x="1506" y="2461"/>
              <a:ext cx="44" cy="46"/>
            </a:xfrm>
            <a:prstGeom prst="ellipse">
              <a:avLst/>
            </a:prstGeom>
            <a:noFill/>
            <a:ln w="9525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</p:grpSp>
      <p:sp>
        <p:nvSpPr>
          <p:cNvPr id="6192" name="Line 99"/>
          <p:cNvSpPr>
            <a:spLocks noChangeShapeType="1"/>
          </p:cNvSpPr>
          <p:nvPr/>
        </p:nvSpPr>
        <p:spPr bwMode="auto">
          <a:xfrm flipH="1">
            <a:off x="2460625" y="3941763"/>
            <a:ext cx="566738" cy="1587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6193" name="Group 100"/>
          <p:cNvGrpSpPr>
            <a:grpSpLocks/>
          </p:cNvGrpSpPr>
          <p:nvPr/>
        </p:nvGrpSpPr>
        <p:grpSpPr bwMode="auto">
          <a:xfrm>
            <a:off x="2992438" y="3906838"/>
            <a:ext cx="69850" cy="73025"/>
            <a:chOff x="1885" y="2461"/>
            <a:chExt cx="44" cy="46"/>
          </a:xfrm>
        </p:grpSpPr>
        <p:sp>
          <p:nvSpPr>
            <p:cNvPr id="6247" name="Oval 101"/>
            <p:cNvSpPr>
              <a:spLocks noChangeArrowheads="1"/>
            </p:cNvSpPr>
            <p:nvPr/>
          </p:nvSpPr>
          <p:spPr bwMode="auto">
            <a:xfrm>
              <a:off x="1885" y="2461"/>
              <a:ext cx="44" cy="46"/>
            </a:xfrm>
            <a:prstGeom prst="ellipse">
              <a:avLst/>
            </a:pr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6248" name="Oval 102"/>
            <p:cNvSpPr>
              <a:spLocks noChangeArrowheads="1"/>
            </p:cNvSpPr>
            <p:nvPr/>
          </p:nvSpPr>
          <p:spPr bwMode="auto">
            <a:xfrm>
              <a:off x="1885" y="2461"/>
              <a:ext cx="44" cy="46"/>
            </a:xfrm>
            <a:prstGeom prst="ellipse">
              <a:avLst/>
            </a:prstGeom>
            <a:noFill/>
            <a:ln w="9525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</p:grpSp>
      <p:grpSp>
        <p:nvGrpSpPr>
          <p:cNvPr id="6194" name="Group 103"/>
          <p:cNvGrpSpPr>
            <a:grpSpLocks/>
          </p:cNvGrpSpPr>
          <p:nvPr/>
        </p:nvGrpSpPr>
        <p:grpSpPr bwMode="auto">
          <a:xfrm>
            <a:off x="868363" y="3906838"/>
            <a:ext cx="69850" cy="73025"/>
            <a:chOff x="547" y="2461"/>
            <a:chExt cx="44" cy="46"/>
          </a:xfrm>
        </p:grpSpPr>
        <p:sp>
          <p:nvSpPr>
            <p:cNvPr id="6245" name="Oval 104"/>
            <p:cNvSpPr>
              <a:spLocks noChangeArrowheads="1"/>
            </p:cNvSpPr>
            <p:nvPr/>
          </p:nvSpPr>
          <p:spPr bwMode="auto">
            <a:xfrm>
              <a:off x="547" y="2461"/>
              <a:ext cx="44" cy="46"/>
            </a:xfrm>
            <a:prstGeom prst="ellipse">
              <a:avLst/>
            </a:pr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6246" name="Oval 105"/>
            <p:cNvSpPr>
              <a:spLocks noChangeArrowheads="1"/>
            </p:cNvSpPr>
            <p:nvPr/>
          </p:nvSpPr>
          <p:spPr bwMode="auto">
            <a:xfrm>
              <a:off x="547" y="2461"/>
              <a:ext cx="44" cy="46"/>
            </a:xfrm>
            <a:prstGeom prst="ellipse">
              <a:avLst/>
            </a:prstGeom>
            <a:noFill/>
            <a:ln w="9525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</p:grpSp>
      <p:sp>
        <p:nvSpPr>
          <p:cNvPr id="6195" name="Line 106"/>
          <p:cNvSpPr>
            <a:spLocks noChangeShapeType="1"/>
          </p:cNvSpPr>
          <p:nvPr/>
        </p:nvSpPr>
        <p:spPr bwMode="auto">
          <a:xfrm flipV="1">
            <a:off x="2000250" y="2057400"/>
            <a:ext cx="1588" cy="361950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6196" name="Group 107"/>
          <p:cNvGrpSpPr>
            <a:grpSpLocks/>
          </p:cNvGrpSpPr>
          <p:nvPr/>
        </p:nvGrpSpPr>
        <p:grpSpPr bwMode="auto">
          <a:xfrm>
            <a:off x="1824038" y="5461000"/>
            <a:ext cx="355600" cy="476250"/>
            <a:chOff x="1149" y="3440"/>
            <a:chExt cx="224" cy="300"/>
          </a:xfrm>
        </p:grpSpPr>
        <p:sp>
          <p:nvSpPr>
            <p:cNvPr id="6241" name="Line 108"/>
            <p:cNvSpPr>
              <a:spLocks noChangeShapeType="1"/>
            </p:cNvSpPr>
            <p:nvPr/>
          </p:nvSpPr>
          <p:spPr bwMode="auto">
            <a:xfrm flipV="1">
              <a:off x="1261" y="3440"/>
              <a:ext cx="1" cy="229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42" name="Line 109"/>
            <p:cNvSpPr>
              <a:spLocks noChangeShapeType="1"/>
            </p:cNvSpPr>
            <p:nvPr/>
          </p:nvSpPr>
          <p:spPr bwMode="auto">
            <a:xfrm>
              <a:off x="1149" y="3669"/>
              <a:ext cx="224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43" name="Line 110"/>
            <p:cNvSpPr>
              <a:spLocks noChangeShapeType="1"/>
            </p:cNvSpPr>
            <p:nvPr/>
          </p:nvSpPr>
          <p:spPr bwMode="auto">
            <a:xfrm>
              <a:off x="1206" y="3708"/>
              <a:ext cx="11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44" name="Line 111"/>
            <p:cNvSpPr>
              <a:spLocks noChangeShapeType="1"/>
            </p:cNvSpPr>
            <p:nvPr/>
          </p:nvSpPr>
          <p:spPr bwMode="auto">
            <a:xfrm>
              <a:off x="1245" y="3739"/>
              <a:ext cx="40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197" name="Group 112"/>
          <p:cNvGrpSpPr>
            <a:grpSpLocks/>
          </p:cNvGrpSpPr>
          <p:nvPr/>
        </p:nvGrpSpPr>
        <p:grpSpPr bwMode="auto">
          <a:xfrm>
            <a:off x="1962150" y="1998663"/>
            <a:ext cx="69850" cy="73025"/>
            <a:chOff x="1236" y="1259"/>
            <a:chExt cx="44" cy="46"/>
          </a:xfrm>
        </p:grpSpPr>
        <p:sp>
          <p:nvSpPr>
            <p:cNvPr id="6239" name="Oval 113"/>
            <p:cNvSpPr>
              <a:spLocks noChangeArrowheads="1"/>
            </p:cNvSpPr>
            <p:nvPr/>
          </p:nvSpPr>
          <p:spPr bwMode="auto">
            <a:xfrm>
              <a:off x="1236" y="1259"/>
              <a:ext cx="44" cy="46"/>
            </a:xfrm>
            <a:prstGeom prst="ellipse">
              <a:avLst/>
            </a:pr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6240" name="Oval 114"/>
            <p:cNvSpPr>
              <a:spLocks noChangeArrowheads="1"/>
            </p:cNvSpPr>
            <p:nvPr/>
          </p:nvSpPr>
          <p:spPr bwMode="auto">
            <a:xfrm>
              <a:off x="1236" y="1259"/>
              <a:ext cx="44" cy="46"/>
            </a:xfrm>
            <a:prstGeom prst="ellipse">
              <a:avLst/>
            </a:prstGeom>
            <a:noFill/>
            <a:ln w="9525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</p:grpSp>
      <p:sp>
        <p:nvSpPr>
          <p:cNvPr id="6198" name="Rectangle 115"/>
          <p:cNvSpPr>
            <a:spLocks noChangeArrowheads="1"/>
          </p:cNvSpPr>
          <p:nvPr/>
        </p:nvSpPr>
        <p:spPr bwMode="auto">
          <a:xfrm>
            <a:off x="1703388" y="1589088"/>
            <a:ext cx="641350" cy="387350"/>
          </a:xfrm>
          <a:prstGeom prst="rect">
            <a:avLst/>
          </a:prstGeom>
          <a:solidFill>
            <a:srgbClr val="FFFF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6199" name="Rectangle 116"/>
          <p:cNvSpPr>
            <a:spLocks noChangeArrowheads="1"/>
          </p:cNvSpPr>
          <p:nvPr/>
        </p:nvSpPr>
        <p:spPr bwMode="auto">
          <a:xfrm>
            <a:off x="1795463" y="1643063"/>
            <a:ext cx="39370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b="1">
                <a:solidFill>
                  <a:srgbClr val="000000"/>
                </a:solidFill>
                <a:latin typeface="Times New Roman" panose="02020603050405020304" pitchFamily="18" charset="0"/>
              </a:rPr>
              <a:t>Vdc</a:t>
            </a:r>
            <a:endParaRPr lang="en-US" altLang="en-US"/>
          </a:p>
        </p:txBody>
      </p:sp>
      <p:sp>
        <p:nvSpPr>
          <p:cNvPr id="6200" name="Rectangle 117"/>
          <p:cNvSpPr>
            <a:spLocks noChangeArrowheads="1"/>
          </p:cNvSpPr>
          <p:nvPr/>
        </p:nvSpPr>
        <p:spPr bwMode="auto">
          <a:xfrm>
            <a:off x="1973263" y="3832225"/>
            <a:ext cx="338137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200" b="1">
                <a:solidFill>
                  <a:srgbClr val="000000"/>
                </a:solidFill>
                <a:latin typeface="Times New Roman" panose="02020603050405020304" pitchFamily="18" charset="0"/>
              </a:rPr>
              <a:t>Load</a:t>
            </a:r>
            <a:endParaRPr lang="en-US" altLang="en-US"/>
          </a:p>
        </p:txBody>
      </p:sp>
      <p:sp>
        <p:nvSpPr>
          <p:cNvPr id="6201" name="Rectangle 118"/>
          <p:cNvSpPr>
            <a:spLocks noChangeArrowheads="1"/>
          </p:cNvSpPr>
          <p:nvPr/>
        </p:nvSpPr>
        <p:spPr bwMode="auto">
          <a:xfrm>
            <a:off x="2312988" y="3830638"/>
            <a:ext cx="42862" cy="182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200" b="1">
                <a:solidFill>
                  <a:srgbClr val="000000"/>
                </a:solidFill>
              </a:rPr>
              <a:t> </a:t>
            </a:r>
            <a:endParaRPr lang="en-US" altLang="en-US"/>
          </a:p>
        </p:txBody>
      </p:sp>
      <p:sp>
        <p:nvSpPr>
          <p:cNvPr id="6202" name="Rectangle 119"/>
          <p:cNvSpPr>
            <a:spLocks noChangeArrowheads="1"/>
          </p:cNvSpPr>
          <p:nvPr/>
        </p:nvSpPr>
        <p:spPr bwMode="auto">
          <a:xfrm>
            <a:off x="1079500" y="2803525"/>
            <a:ext cx="230188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400" b="1">
                <a:solidFill>
                  <a:srgbClr val="000000"/>
                </a:solidFill>
                <a:latin typeface="Times New Roman" panose="02020603050405020304" pitchFamily="18" charset="0"/>
              </a:rPr>
              <a:t>A+</a:t>
            </a:r>
            <a:endParaRPr lang="en-US" altLang="en-US"/>
          </a:p>
        </p:txBody>
      </p:sp>
      <p:sp>
        <p:nvSpPr>
          <p:cNvPr id="6203" name="Rectangle 120"/>
          <p:cNvSpPr>
            <a:spLocks noChangeArrowheads="1"/>
          </p:cNvSpPr>
          <p:nvPr/>
        </p:nvSpPr>
        <p:spPr bwMode="auto">
          <a:xfrm>
            <a:off x="1309688" y="2801938"/>
            <a:ext cx="49212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400" b="1">
                <a:solidFill>
                  <a:srgbClr val="000000"/>
                </a:solidFill>
              </a:rPr>
              <a:t> </a:t>
            </a:r>
            <a:endParaRPr lang="en-US" altLang="en-US"/>
          </a:p>
        </p:txBody>
      </p:sp>
      <p:sp>
        <p:nvSpPr>
          <p:cNvPr id="6204" name="Line 121"/>
          <p:cNvSpPr>
            <a:spLocks noChangeShapeType="1"/>
          </p:cNvSpPr>
          <p:nvPr/>
        </p:nvSpPr>
        <p:spPr bwMode="auto">
          <a:xfrm flipH="1">
            <a:off x="909638" y="3606800"/>
            <a:ext cx="650875" cy="1588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05" name="Line 122"/>
          <p:cNvSpPr>
            <a:spLocks noChangeShapeType="1"/>
          </p:cNvSpPr>
          <p:nvPr/>
        </p:nvSpPr>
        <p:spPr bwMode="auto">
          <a:xfrm flipH="1">
            <a:off x="3035300" y="3606800"/>
            <a:ext cx="650875" cy="1588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06" name="Line 123"/>
          <p:cNvSpPr>
            <a:spLocks noChangeShapeType="1"/>
          </p:cNvSpPr>
          <p:nvPr/>
        </p:nvSpPr>
        <p:spPr bwMode="auto">
          <a:xfrm flipH="1">
            <a:off x="3035300" y="4170363"/>
            <a:ext cx="650875" cy="1587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07" name="Line 124"/>
          <p:cNvSpPr>
            <a:spLocks noChangeShapeType="1"/>
          </p:cNvSpPr>
          <p:nvPr/>
        </p:nvSpPr>
        <p:spPr bwMode="auto">
          <a:xfrm flipH="1">
            <a:off x="909638" y="4170363"/>
            <a:ext cx="650875" cy="1587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08" name="Line 125"/>
          <p:cNvSpPr>
            <a:spLocks noChangeShapeType="1"/>
          </p:cNvSpPr>
          <p:nvPr/>
        </p:nvSpPr>
        <p:spPr bwMode="auto">
          <a:xfrm flipH="1">
            <a:off x="3043238" y="5137150"/>
            <a:ext cx="649287" cy="1588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09" name="Rectangle 126"/>
          <p:cNvSpPr>
            <a:spLocks noChangeArrowheads="1"/>
          </p:cNvSpPr>
          <p:nvPr/>
        </p:nvSpPr>
        <p:spPr bwMode="auto">
          <a:xfrm>
            <a:off x="3198813" y="2803525"/>
            <a:ext cx="220662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400" b="1">
                <a:solidFill>
                  <a:srgbClr val="000000"/>
                </a:solidFill>
                <a:latin typeface="Times New Roman" panose="02020603050405020304" pitchFamily="18" charset="0"/>
              </a:rPr>
              <a:t>B+</a:t>
            </a:r>
            <a:endParaRPr lang="en-US" altLang="en-US"/>
          </a:p>
        </p:txBody>
      </p:sp>
      <p:sp>
        <p:nvSpPr>
          <p:cNvPr id="6210" name="Rectangle 127"/>
          <p:cNvSpPr>
            <a:spLocks noChangeArrowheads="1"/>
          </p:cNvSpPr>
          <p:nvPr/>
        </p:nvSpPr>
        <p:spPr bwMode="auto">
          <a:xfrm>
            <a:off x="3419475" y="2801938"/>
            <a:ext cx="49213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400" b="1">
                <a:solidFill>
                  <a:srgbClr val="000000"/>
                </a:solidFill>
              </a:rPr>
              <a:t> </a:t>
            </a:r>
            <a:endParaRPr lang="en-US" altLang="en-US"/>
          </a:p>
        </p:txBody>
      </p:sp>
      <p:sp>
        <p:nvSpPr>
          <p:cNvPr id="6211" name="Rectangle 128"/>
          <p:cNvSpPr>
            <a:spLocks noChangeArrowheads="1"/>
          </p:cNvSpPr>
          <p:nvPr/>
        </p:nvSpPr>
        <p:spPr bwMode="auto">
          <a:xfrm>
            <a:off x="1090613" y="4325938"/>
            <a:ext cx="128587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400" b="1">
                <a:solidFill>
                  <a:srgbClr val="000000"/>
                </a:solidFill>
                <a:latin typeface="Times New Roman" panose="02020603050405020304" pitchFamily="18" charset="0"/>
              </a:rPr>
              <a:t>A</a:t>
            </a:r>
            <a:endParaRPr lang="en-US" altLang="en-US"/>
          </a:p>
        </p:txBody>
      </p:sp>
      <p:sp>
        <p:nvSpPr>
          <p:cNvPr id="6212" name="Rectangle 129"/>
          <p:cNvSpPr>
            <a:spLocks noChangeArrowheads="1"/>
          </p:cNvSpPr>
          <p:nvPr/>
        </p:nvSpPr>
        <p:spPr bwMode="auto">
          <a:xfrm>
            <a:off x="1219200" y="4325938"/>
            <a:ext cx="88900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400" b="1">
                <a:solidFill>
                  <a:srgbClr val="000000"/>
                </a:solidFill>
                <a:latin typeface="Times New Roman" panose="02020603050405020304" pitchFamily="18" charset="0"/>
              </a:rPr>
              <a:t>–</a:t>
            </a:r>
            <a:endParaRPr lang="en-US" altLang="en-US"/>
          </a:p>
        </p:txBody>
      </p:sp>
      <p:sp>
        <p:nvSpPr>
          <p:cNvPr id="6213" name="Rectangle 130"/>
          <p:cNvSpPr>
            <a:spLocks noChangeArrowheads="1"/>
          </p:cNvSpPr>
          <p:nvPr/>
        </p:nvSpPr>
        <p:spPr bwMode="auto">
          <a:xfrm>
            <a:off x="1309688" y="4324350"/>
            <a:ext cx="49212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400" b="1">
                <a:solidFill>
                  <a:srgbClr val="000000"/>
                </a:solidFill>
              </a:rPr>
              <a:t> </a:t>
            </a:r>
            <a:endParaRPr lang="en-US" altLang="en-US"/>
          </a:p>
        </p:txBody>
      </p:sp>
      <p:sp>
        <p:nvSpPr>
          <p:cNvPr id="6214" name="Rectangle 131"/>
          <p:cNvSpPr>
            <a:spLocks noChangeArrowheads="1"/>
          </p:cNvSpPr>
          <p:nvPr/>
        </p:nvSpPr>
        <p:spPr bwMode="auto">
          <a:xfrm>
            <a:off x="3198813" y="4325938"/>
            <a:ext cx="119062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400" b="1">
                <a:solidFill>
                  <a:srgbClr val="000000"/>
                </a:solidFill>
                <a:latin typeface="Times New Roman" panose="02020603050405020304" pitchFamily="18" charset="0"/>
              </a:rPr>
              <a:t>B</a:t>
            </a:r>
            <a:endParaRPr lang="en-US" altLang="en-US"/>
          </a:p>
        </p:txBody>
      </p:sp>
      <p:sp>
        <p:nvSpPr>
          <p:cNvPr id="6215" name="Rectangle 132"/>
          <p:cNvSpPr>
            <a:spLocks noChangeArrowheads="1"/>
          </p:cNvSpPr>
          <p:nvPr/>
        </p:nvSpPr>
        <p:spPr bwMode="auto">
          <a:xfrm>
            <a:off x="3317875" y="4325938"/>
            <a:ext cx="88900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400" b="1">
                <a:solidFill>
                  <a:srgbClr val="000000"/>
                </a:solidFill>
                <a:latin typeface="Times New Roman" panose="02020603050405020304" pitchFamily="18" charset="0"/>
              </a:rPr>
              <a:t>–</a:t>
            </a:r>
            <a:endParaRPr lang="en-US" altLang="en-US"/>
          </a:p>
        </p:txBody>
      </p:sp>
      <p:sp>
        <p:nvSpPr>
          <p:cNvPr id="6216" name="Rectangle 133"/>
          <p:cNvSpPr>
            <a:spLocks noChangeArrowheads="1"/>
          </p:cNvSpPr>
          <p:nvPr/>
        </p:nvSpPr>
        <p:spPr bwMode="auto">
          <a:xfrm>
            <a:off x="3408363" y="4324350"/>
            <a:ext cx="49212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400" b="1">
                <a:solidFill>
                  <a:srgbClr val="000000"/>
                </a:solidFill>
              </a:rPr>
              <a:t> </a:t>
            </a:r>
            <a:endParaRPr lang="en-US" altLang="en-US"/>
          </a:p>
        </p:txBody>
      </p:sp>
      <p:sp>
        <p:nvSpPr>
          <p:cNvPr id="6217" name="Rectangle 134"/>
          <p:cNvSpPr>
            <a:spLocks noChangeArrowheads="1"/>
          </p:cNvSpPr>
          <p:nvPr/>
        </p:nvSpPr>
        <p:spPr bwMode="auto">
          <a:xfrm>
            <a:off x="549275" y="3794125"/>
            <a:ext cx="2794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000000"/>
                </a:solidFill>
              </a:rPr>
              <a:t>Va</a:t>
            </a:r>
            <a:endParaRPr lang="en-US" altLang="en-US"/>
          </a:p>
        </p:txBody>
      </p:sp>
      <p:sp>
        <p:nvSpPr>
          <p:cNvPr id="6218" name="Rectangle 135"/>
          <p:cNvSpPr>
            <a:spLocks noChangeArrowheads="1"/>
          </p:cNvSpPr>
          <p:nvPr/>
        </p:nvSpPr>
        <p:spPr bwMode="auto">
          <a:xfrm>
            <a:off x="827088" y="3898900"/>
            <a:ext cx="42862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200">
                <a:solidFill>
                  <a:srgbClr val="000000"/>
                </a:solidFill>
              </a:rPr>
              <a:t> </a:t>
            </a:r>
            <a:endParaRPr lang="en-US" altLang="en-US"/>
          </a:p>
        </p:txBody>
      </p:sp>
      <p:sp>
        <p:nvSpPr>
          <p:cNvPr id="6219" name="Rectangle 136"/>
          <p:cNvSpPr>
            <a:spLocks noChangeArrowheads="1"/>
          </p:cNvSpPr>
          <p:nvPr/>
        </p:nvSpPr>
        <p:spPr bwMode="auto">
          <a:xfrm>
            <a:off x="3216275" y="3794125"/>
            <a:ext cx="2794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000000"/>
                </a:solidFill>
              </a:rPr>
              <a:t>Vb</a:t>
            </a:r>
            <a:endParaRPr lang="en-US" altLang="en-US"/>
          </a:p>
        </p:txBody>
      </p:sp>
      <p:sp>
        <p:nvSpPr>
          <p:cNvPr id="6220" name="Rectangle 137"/>
          <p:cNvSpPr>
            <a:spLocks noChangeArrowheads="1"/>
          </p:cNvSpPr>
          <p:nvPr/>
        </p:nvSpPr>
        <p:spPr bwMode="auto">
          <a:xfrm>
            <a:off x="3494088" y="3898900"/>
            <a:ext cx="42862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200">
                <a:solidFill>
                  <a:srgbClr val="000000"/>
                </a:solidFill>
              </a:rPr>
              <a:t> </a:t>
            </a:r>
            <a:endParaRPr lang="en-US" altLang="en-US"/>
          </a:p>
        </p:txBody>
      </p:sp>
      <p:sp>
        <p:nvSpPr>
          <p:cNvPr id="6221" name="Line 138"/>
          <p:cNvSpPr>
            <a:spLocks noChangeShapeType="1"/>
          </p:cNvSpPr>
          <p:nvPr/>
        </p:nvSpPr>
        <p:spPr bwMode="auto">
          <a:xfrm>
            <a:off x="3032125" y="3279775"/>
            <a:ext cx="1588" cy="641350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22" name="Line 139"/>
          <p:cNvSpPr>
            <a:spLocks noChangeShapeType="1"/>
          </p:cNvSpPr>
          <p:nvPr/>
        </p:nvSpPr>
        <p:spPr bwMode="auto">
          <a:xfrm>
            <a:off x="3022600" y="4822825"/>
            <a:ext cx="1588" cy="641350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23" name="Line 140"/>
          <p:cNvSpPr>
            <a:spLocks noChangeShapeType="1"/>
          </p:cNvSpPr>
          <p:nvPr/>
        </p:nvSpPr>
        <p:spPr bwMode="auto">
          <a:xfrm>
            <a:off x="909638" y="4814888"/>
            <a:ext cx="1587" cy="641350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24" name="Rectangle 141"/>
          <p:cNvSpPr>
            <a:spLocks noChangeArrowheads="1"/>
          </p:cNvSpPr>
          <p:nvPr/>
        </p:nvSpPr>
        <p:spPr bwMode="auto">
          <a:xfrm>
            <a:off x="1011238" y="1031875"/>
            <a:ext cx="23368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b="1">
                <a:solidFill>
                  <a:srgbClr val="000000"/>
                </a:solidFill>
              </a:rPr>
              <a:t>H BRIDGE INVERTER</a:t>
            </a:r>
            <a:endParaRPr lang="en-US" altLang="en-US"/>
          </a:p>
        </p:txBody>
      </p:sp>
      <p:sp>
        <p:nvSpPr>
          <p:cNvPr id="6225" name="Rectangle 142"/>
          <p:cNvSpPr>
            <a:spLocks noChangeArrowheads="1"/>
          </p:cNvSpPr>
          <p:nvPr/>
        </p:nvSpPr>
        <p:spPr bwMode="auto">
          <a:xfrm>
            <a:off x="3346450" y="1031875"/>
            <a:ext cx="635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b="1">
                <a:solidFill>
                  <a:srgbClr val="000000"/>
                </a:solidFill>
              </a:rPr>
              <a:t> </a:t>
            </a:r>
            <a:endParaRPr lang="en-US" altLang="en-US"/>
          </a:p>
        </p:txBody>
      </p:sp>
      <p:graphicFrame>
        <p:nvGraphicFramePr>
          <p:cNvPr id="6226" name="Object 143"/>
          <p:cNvGraphicFramePr>
            <a:graphicFrameLocks noChangeAspect="1"/>
          </p:cNvGraphicFramePr>
          <p:nvPr/>
        </p:nvGraphicFramePr>
        <p:xfrm>
          <a:off x="2459038" y="5964238"/>
          <a:ext cx="2373312" cy="384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7" name="Equation" r:id="rId3" imgW="1409700" imgH="228600" progId="Equation.3">
                  <p:embed/>
                </p:oleObj>
              </mc:Choice>
              <mc:Fallback>
                <p:oleObj name="Equation" r:id="rId3" imgW="14097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59038" y="5964238"/>
                        <a:ext cx="2373312" cy="384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227" name="Line 144"/>
          <p:cNvSpPr>
            <a:spLocks noChangeShapeType="1"/>
          </p:cNvSpPr>
          <p:nvPr/>
        </p:nvSpPr>
        <p:spPr bwMode="auto">
          <a:xfrm flipH="1" flipV="1">
            <a:off x="2228850" y="4311650"/>
            <a:ext cx="384175" cy="1614488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914" name="Line 146"/>
          <p:cNvSpPr>
            <a:spLocks noChangeShapeType="1"/>
          </p:cNvSpPr>
          <p:nvPr/>
        </p:nvSpPr>
        <p:spPr bwMode="auto">
          <a:xfrm>
            <a:off x="3767138" y="1816100"/>
            <a:ext cx="423862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917" name="Line 149"/>
          <p:cNvSpPr>
            <a:spLocks noChangeShapeType="1"/>
          </p:cNvSpPr>
          <p:nvPr/>
        </p:nvSpPr>
        <p:spPr bwMode="auto">
          <a:xfrm>
            <a:off x="3881438" y="3467100"/>
            <a:ext cx="309562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918" name="Line 150"/>
          <p:cNvSpPr>
            <a:spLocks noChangeShapeType="1"/>
          </p:cNvSpPr>
          <p:nvPr/>
        </p:nvSpPr>
        <p:spPr bwMode="auto">
          <a:xfrm>
            <a:off x="3881438" y="4005263"/>
            <a:ext cx="309562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919" name="Line 151"/>
          <p:cNvSpPr>
            <a:spLocks noChangeShapeType="1"/>
          </p:cNvSpPr>
          <p:nvPr/>
        </p:nvSpPr>
        <p:spPr bwMode="auto">
          <a:xfrm>
            <a:off x="923925" y="3006725"/>
            <a:ext cx="0" cy="306388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920" name="Line 152"/>
          <p:cNvSpPr>
            <a:spLocks noChangeShapeType="1"/>
          </p:cNvSpPr>
          <p:nvPr/>
        </p:nvSpPr>
        <p:spPr bwMode="auto">
          <a:xfrm>
            <a:off x="3035300" y="3006725"/>
            <a:ext cx="0" cy="306388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925" name="Text Box 157"/>
          <p:cNvSpPr txBox="1">
            <a:spLocks noChangeArrowheads="1"/>
          </p:cNvSpPr>
          <p:nvPr/>
        </p:nvSpPr>
        <p:spPr bwMode="auto">
          <a:xfrm>
            <a:off x="1752600" y="3352800"/>
            <a:ext cx="762000" cy="336550"/>
          </a:xfrm>
          <a:prstGeom prst="rect">
            <a:avLst/>
          </a:prstGeom>
          <a:solidFill>
            <a:srgbClr val="FF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1600" b="1">
                <a:solidFill>
                  <a:srgbClr val="FF0000"/>
                </a:solidFill>
              </a:rPr>
              <a:t>+ 0 −</a:t>
            </a:r>
          </a:p>
        </p:txBody>
      </p:sp>
      <p:sp>
        <p:nvSpPr>
          <p:cNvPr id="32926" name="Oval 158"/>
          <p:cNvSpPr>
            <a:spLocks noChangeArrowheads="1"/>
          </p:cNvSpPr>
          <p:nvPr/>
        </p:nvSpPr>
        <p:spPr bwMode="auto">
          <a:xfrm>
            <a:off x="3457575" y="2814638"/>
            <a:ext cx="461963" cy="346075"/>
          </a:xfrm>
          <a:prstGeom prst="ellipse">
            <a:avLst/>
          </a:prstGeom>
          <a:noFill/>
          <a:ln w="25400">
            <a:solidFill>
              <a:srgbClr val="FF0000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2927" name="Oval 159"/>
          <p:cNvSpPr>
            <a:spLocks noChangeArrowheads="1"/>
          </p:cNvSpPr>
          <p:nvPr/>
        </p:nvSpPr>
        <p:spPr bwMode="auto">
          <a:xfrm>
            <a:off x="3457575" y="4349750"/>
            <a:ext cx="461963" cy="346075"/>
          </a:xfrm>
          <a:prstGeom prst="ellipse">
            <a:avLst/>
          </a:prstGeom>
          <a:noFill/>
          <a:ln w="25400">
            <a:solidFill>
              <a:srgbClr val="FF0000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2928" name="Oval 160"/>
          <p:cNvSpPr>
            <a:spLocks noChangeArrowheads="1"/>
          </p:cNvSpPr>
          <p:nvPr/>
        </p:nvSpPr>
        <p:spPr bwMode="auto">
          <a:xfrm>
            <a:off x="1344613" y="2814638"/>
            <a:ext cx="461962" cy="346075"/>
          </a:xfrm>
          <a:prstGeom prst="ellipse">
            <a:avLst/>
          </a:prstGeom>
          <a:noFill/>
          <a:ln w="25400">
            <a:solidFill>
              <a:srgbClr val="FF0000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2929" name="Oval 161"/>
          <p:cNvSpPr>
            <a:spLocks noChangeArrowheads="1"/>
          </p:cNvSpPr>
          <p:nvPr/>
        </p:nvSpPr>
        <p:spPr bwMode="auto">
          <a:xfrm>
            <a:off x="1346200" y="4349750"/>
            <a:ext cx="461963" cy="346075"/>
          </a:xfrm>
          <a:prstGeom prst="ellipse">
            <a:avLst/>
          </a:prstGeom>
          <a:noFill/>
          <a:ln w="25400">
            <a:solidFill>
              <a:srgbClr val="FF0000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2930" name="Line 162"/>
          <p:cNvSpPr>
            <a:spLocks noChangeShapeType="1"/>
          </p:cNvSpPr>
          <p:nvPr/>
        </p:nvSpPr>
        <p:spPr bwMode="auto">
          <a:xfrm>
            <a:off x="914400" y="4572000"/>
            <a:ext cx="241300" cy="147638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80150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9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9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9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925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9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9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9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9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847" grpId="0" animBg="1"/>
      <p:bldP spid="32914" grpId="0" animBg="1"/>
      <p:bldP spid="32917" grpId="0" animBg="1"/>
      <p:bldP spid="32918" grpId="0" animBg="1"/>
      <p:bldP spid="32919" grpId="0" animBg="1"/>
      <p:bldP spid="32920" grpId="0" animBg="1"/>
      <p:bldP spid="32925" grpId="0" autoUpdateAnimBg="0"/>
      <p:bldP spid="32926" grpId="0" animBg="1"/>
      <p:bldP spid="32927" grpId="0" animBg="1"/>
      <p:bldP spid="32928" grpId="0" animBg="1"/>
      <p:bldP spid="32929" grpId="0" animBg="1"/>
      <p:bldP spid="3293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37E1011-C571-4A70-B1FA-99F8F2A99EA9}" type="slidenum">
              <a:rPr lang="en-US" altLang="en-US"/>
              <a:pPr/>
              <a:t>9</a:t>
            </a:fld>
            <a:endParaRPr lang="en-US" altLang="en-US"/>
          </a:p>
        </p:txBody>
      </p:sp>
      <p:sp>
        <p:nvSpPr>
          <p:cNvPr id="7171" name="Rectangle 2"/>
          <p:cNvSpPr>
            <a:spLocks noChangeArrowheads="1"/>
          </p:cNvSpPr>
          <p:nvPr/>
        </p:nvSpPr>
        <p:spPr bwMode="auto">
          <a:xfrm>
            <a:off x="646113" y="922338"/>
            <a:ext cx="38100" cy="182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20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endParaRPr lang="en-US" altLang="en-US"/>
          </a:p>
        </p:txBody>
      </p:sp>
      <p:grpSp>
        <p:nvGrpSpPr>
          <p:cNvPr id="7172" name="Group 3"/>
          <p:cNvGrpSpPr>
            <a:grpSpLocks/>
          </p:cNvGrpSpPr>
          <p:nvPr/>
        </p:nvGrpSpPr>
        <p:grpSpPr bwMode="auto">
          <a:xfrm>
            <a:off x="4232275" y="1066800"/>
            <a:ext cx="4340225" cy="1414463"/>
            <a:chOff x="2666" y="672"/>
            <a:chExt cx="2734" cy="891"/>
          </a:xfrm>
        </p:grpSpPr>
        <p:sp>
          <p:nvSpPr>
            <p:cNvPr id="7295" name="Rectangle 4"/>
            <p:cNvSpPr>
              <a:spLocks noChangeArrowheads="1"/>
            </p:cNvSpPr>
            <p:nvPr/>
          </p:nvSpPr>
          <p:spPr bwMode="auto">
            <a:xfrm>
              <a:off x="2666" y="672"/>
              <a:ext cx="2734" cy="891"/>
            </a:xfrm>
            <a:prstGeom prst="rect">
              <a:avLst/>
            </a:prstGeom>
            <a:noFill/>
            <a:ln w="9525" cap="rnd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7296" name="Rectangle 5"/>
            <p:cNvSpPr>
              <a:spLocks noChangeArrowheads="1"/>
            </p:cNvSpPr>
            <p:nvPr/>
          </p:nvSpPr>
          <p:spPr bwMode="auto">
            <a:xfrm>
              <a:off x="2728" y="708"/>
              <a:ext cx="1856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>
                  <a:solidFill>
                    <a:srgbClr val="000000"/>
                  </a:solidFill>
                </a:rPr>
                <a:t>Corresponding values of Vab</a:t>
              </a:r>
              <a:endParaRPr lang="en-US" altLang="en-US"/>
            </a:p>
          </p:txBody>
        </p:sp>
        <p:sp>
          <p:nvSpPr>
            <p:cNvPr id="7297" name="Rectangle 6"/>
            <p:cNvSpPr>
              <a:spLocks noChangeArrowheads="1"/>
            </p:cNvSpPr>
            <p:nvPr/>
          </p:nvSpPr>
          <p:spPr bwMode="auto">
            <a:xfrm>
              <a:off x="4585" y="708"/>
              <a:ext cx="40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>
                  <a:solidFill>
                    <a:srgbClr val="000000"/>
                  </a:solidFill>
                </a:rPr>
                <a:t> </a:t>
              </a:r>
              <a:endParaRPr lang="en-US" altLang="en-US"/>
            </a:p>
          </p:txBody>
        </p:sp>
        <p:sp>
          <p:nvSpPr>
            <p:cNvPr id="7298" name="Rectangle 7"/>
            <p:cNvSpPr>
              <a:spLocks noChangeArrowheads="1"/>
            </p:cNvSpPr>
            <p:nvPr/>
          </p:nvSpPr>
          <p:spPr bwMode="auto">
            <a:xfrm>
              <a:off x="2728" y="874"/>
              <a:ext cx="50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>
                  <a:solidFill>
                    <a:srgbClr val="000000"/>
                  </a:solidFill>
                </a:rPr>
                <a:t>•</a:t>
              </a:r>
              <a:endParaRPr lang="en-US" altLang="en-US"/>
            </a:p>
          </p:txBody>
        </p:sp>
        <p:sp>
          <p:nvSpPr>
            <p:cNvPr id="7299" name="Rectangle 8"/>
            <p:cNvSpPr>
              <a:spLocks noChangeArrowheads="1"/>
            </p:cNvSpPr>
            <p:nvPr/>
          </p:nvSpPr>
          <p:spPr bwMode="auto">
            <a:xfrm>
              <a:off x="2778" y="874"/>
              <a:ext cx="636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>
                  <a:solidFill>
                    <a:srgbClr val="000000"/>
                  </a:solidFill>
                </a:rPr>
                <a:t>A+ closed</a:t>
              </a:r>
              <a:endParaRPr lang="en-US" altLang="en-US"/>
            </a:p>
          </p:txBody>
        </p:sp>
        <p:sp>
          <p:nvSpPr>
            <p:cNvPr id="7300" name="Rectangle 9"/>
            <p:cNvSpPr>
              <a:spLocks noChangeArrowheads="1"/>
            </p:cNvSpPr>
            <p:nvPr/>
          </p:nvSpPr>
          <p:spPr bwMode="auto">
            <a:xfrm>
              <a:off x="3414" y="869"/>
              <a:ext cx="40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b="1">
                  <a:solidFill>
                    <a:srgbClr val="000000"/>
                  </a:solidFill>
                </a:rPr>
                <a:t> </a:t>
              </a:r>
              <a:endParaRPr lang="en-US" altLang="en-US"/>
            </a:p>
          </p:txBody>
        </p:sp>
        <p:sp>
          <p:nvSpPr>
            <p:cNvPr id="7301" name="Rectangle 10"/>
            <p:cNvSpPr>
              <a:spLocks noChangeArrowheads="1"/>
            </p:cNvSpPr>
            <p:nvPr/>
          </p:nvSpPr>
          <p:spPr bwMode="auto">
            <a:xfrm>
              <a:off x="3454" y="874"/>
              <a:ext cx="376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>
                  <a:solidFill>
                    <a:srgbClr val="000000"/>
                  </a:solidFill>
                </a:rPr>
                <a:t>and B</a:t>
              </a:r>
              <a:endParaRPr lang="en-US" altLang="en-US"/>
            </a:p>
          </p:txBody>
        </p:sp>
        <p:sp>
          <p:nvSpPr>
            <p:cNvPr id="7302" name="Rectangle 11"/>
            <p:cNvSpPr>
              <a:spLocks noChangeArrowheads="1"/>
            </p:cNvSpPr>
            <p:nvPr/>
          </p:nvSpPr>
          <p:spPr bwMode="auto">
            <a:xfrm>
              <a:off x="3832" y="874"/>
              <a:ext cx="80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>
                  <a:solidFill>
                    <a:srgbClr val="000000"/>
                  </a:solidFill>
                </a:rPr>
                <a:t>–</a:t>
              </a:r>
              <a:endParaRPr lang="en-US" altLang="en-US"/>
            </a:p>
          </p:txBody>
        </p:sp>
        <p:sp>
          <p:nvSpPr>
            <p:cNvPr id="7303" name="Rectangle 12"/>
            <p:cNvSpPr>
              <a:spLocks noChangeArrowheads="1"/>
            </p:cNvSpPr>
            <p:nvPr/>
          </p:nvSpPr>
          <p:spPr bwMode="auto">
            <a:xfrm>
              <a:off x="3911" y="874"/>
              <a:ext cx="1204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>
                  <a:solidFill>
                    <a:srgbClr val="000000"/>
                  </a:solidFill>
                </a:rPr>
                <a:t> closed, Vab = Vdc</a:t>
              </a:r>
              <a:endParaRPr lang="en-US" altLang="en-US"/>
            </a:p>
          </p:txBody>
        </p:sp>
        <p:sp>
          <p:nvSpPr>
            <p:cNvPr id="7304" name="Rectangle 13"/>
            <p:cNvSpPr>
              <a:spLocks noChangeArrowheads="1"/>
            </p:cNvSpPr>
            <p:nvPr/>
          </p:nvSpPr>
          <p:spPr bwMode="auto">
            <a:xfrm>
              <a:off x="5117" y="874"/>
              <a:ext cx="40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>
                  <a:solidFill>
                    <a:srgbClr val="000000"/>
                  </a:solidFill>
                </a:rPr>
                <a:t> </a:t>
              </a:r>
              <a:endParaRPr lang="en-US" altLang="en-US"/>
            </a:p>
          </p:txBody>
        </p:sp>
        <p:sp>
          <p:nvSpPr>
            <p:cNvPr id="7305" name="Rectangle 14"/>
            <p:cNvSpPr>
              <a:spLocks noChangeArrowheads="1"/>
            </p:cNvSpPr>
            <p:nvPr/>
          </p:nvSpPr>
          <p:spPr bwMode="auto">
            <a:xfrm>
              <a:off x="2728" y="1040"/>
              <a:ext cx="50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>
                  <a:solidFill>
                    <a:srgbClr val="000000"/>
                  </a:solidFill>
                </a:rPr>
                <a:t>•</a:t>
              </a:r>
              <a:endParaRPr lang="en-US" altLang="en-US"/>
            </a:p>
          </p:txBody>
        </p:sp>
        <p:sp>
          <p:nvSpPr>
            <p:cNvPr id="7306" name="Rectangle 15"/>
            <p:cNvSpPr>
              <a:spLocks noChangeArrowheads="1"/>
            </p:cNvSpPr>
            <p:nvPr/>
          </p:nvSpPr>
          <p:spPr bwMode="auto">
            <a:xfrm>
              <a:off x="2778" y="1040"/>
              <a:ext cx="2172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>
                  <a:solidFill>
                    <a:srgbClr val="000000"/>
                  </a:solidFill>
                </a:rPr>
                <a:t>A+ closed and B+ closed, Vab = 0</a:t>
              </a:r>
              <a:endParaRPr lang="en-US" altLang="en-US"/>
            </a:p>
          </p:txBody>
        </p:sp>
        <p:sp>
          <p:nvSpPr>
            <p:cNvPr id="7307" name="Rectangle 16"/>
            <p:cNvSpPr>
              <a:spLocks noChangeArrowheads="1"/>
            </p:cNvSpPr>
            <p:nvPr/>
          </p:nvSpPr>
          <p:spPr bwMode="auto">
            <a:xfrm>
              <a:off x="4953" y="1040"/>
              <a:ext cx="40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>
                  <a:solidFill>
                    <a:srgbClr val="000000"/>
                  </a:solidFill>
                </a:rPr>
                <a:t> </a:t>
              </a:r>
              <a:endParaRPr lang="en-US" altLang="en-US"/>
            </a:p>
          </p:txBody>
        </p:sp>
        <p:sp>
          <p:nvSpPr>
            <p:cNvPr id="7308" name="Rectangle 17"/>
            <p:cNvSpPr>
              <a:spLocks noChangeArrowheads="1"/>
            </p:cNvSpPr>
            <p:nvPr/>
          </p:nvSpPr>
          <p:spPr bwMode="auto">
            <a:xfrm>
              <a:off x="2728" y="1206"/>
              <a:ext cx="50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>
                  <a:solidFill>
                    <a:srgbClr val="000000"/>
                  </a:solidFill>
                </a:rPr>
                <a:t>•</a:t>
              </a:r>
              <a:endParaRPr lang="en-US" altLang="en-US"/>
            </a:p>
          </p:txBody>
        </p:sp>
        <p:sp>
          <p:nvSpPr>
            <p:cNvPr id="7309" name="Rectangle 18"/>
            <p:cNvSpPr>
              <a:spLocks noChangeArrowheads="1"/>
            </p:cNvSpPr>
            <p:nvPr/>
          </p:nvSpPr>
          <p:spPr bwMode="auto">
            <a:xfrm>
              <a:off x="2778" y="1206"/>
              <a:ext cx="1052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>
                  <a:solidFill>
                    <a:srgbClr val="000000"/>
                  </a:solidFill>
                </a:rPr>
                <a:t>B+ closed and A</a:t>
              </a:r>
              <a:endParaRPr lang="en-US" altLang="en-US"/>
            </a:p>
          </p:txBody>
        </p:sp>
        <p:sp>
          <p:nvSpPr>
            <p:cNvPr id="7310" name="Rectangle 19"/>
            <p:cNvSpPr>
              <a:spLocks noChangeArrowheads="1"/>
            </p:cNvSpPr>
            <p:nvPr/>
          </p:nvSpPr>
          <p:spPr bwMode="auto">
            <a:xfrm>
              <a:off x="3832" y="1206"/>
              <a:ext cx="80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>
                  <a:solidFill>
                    <a:srgbClr val="000000"/>
                  </a:solidFill>
                </a:rPr>
                <a:t>–</a:t>
              </a:r>
              <a:endParaRPr lang="en-US" altLang="en-US"/>
            </a:p>
          </p:txBody>
        </p:sp>
        <p:sp>
          <p:nvSpPr>
            <p:cNvPr id="7311" name="Rectangle 20"/>
            <p:cNvSpPr>
              <a:spLocks noChangeArrowheads="1"/>
            </p:cNvSpPr>
            <p:nvPr/>
          </p:nvSpPr>
          <p:spPr bwMode="auto">
            <a:xfrm>
              <a:off x="3911" y="1206"/>
              <a:ext cx="956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>
                  <a:solidFill>
                    <a:srgbClr val="000000"/>
                  </a:solidFill>
                </a:rPr>
                <a:t> closed, Vab = </a:t>
              </a:r>
              <a:endParaRPr lang="en-US" altLang="en-US"/>
            </a:p>
          </p:txBody>
        </p:sp>
        <p:sp>
          <p:nvSpPr>
            <p:cNvPr id="7312" name="Rectangle 21"/>
            <p:cNvSpPr>
              <a:spLocks noChangeArrowheads="1"/>
            </p:cNvSpPr>
            <p:nvPr/>
          </p:nvSpPr>
          <p:spPr bwMode="auto">
            <a:xfrm>
              <a:off x="4870" y="1206"/>
              <a:ext cx="80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>
                  <a:solidFill>
                    <a:srgbClr val="000000"/>
                  </a:solidFill>
                </a:rPr>
                <a:t>–</a:t>
              </a:r>
              <a:endParaRPr lang="en-US" altLang="en-US"/>
            </a:p>
          </p:txBody>
        </p:sp>
        <p:sp>
          <p:nvSpPr>
            <p:cNvPr id="7313" name="Rectangle 22"/>
            <p:cNvSpPr>
              <a:spLocks noChangeArrowheads="1"/>
            </p:cNvSpPr>
            <p:nvPr/>
          </p:nvSpPr>
          <p:spPr bwMode="auto">
            <a:xfrm>
              <a:off x="4949" y="1206"/>
              <a:ext cx="248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>
                  <a:solidFill>
                    <a:srgbClr val="000000"/>
                  </a:solidFill>
                </a:rPr>
                <a:t>Vdc</a:t>
              </a:r>
              <a:endParaRPr lang="en-US" altLang="en-US"/>
            </a:p>
          </p:txBody>
        </p:sp>
        <p:sp>
          <p:nvSpPr>
            <p:cNvPr id="7314" name="Rectangle 23"/>
            <p:cNvSpPr>
              <a:spLocks noChangeArrowheads="1"/>
            </p:cNvSpPr>
            <p:nvPr/>
          </p:nvSpPr>
          <p:spPr bwMode="auto">
            <a:xfrm>
              <a:off x="5197" y="1206"/>
              <a:ext cx="40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>
                  <a:solidFill>
                    <a:srgbClr val="000000"/>
                  </a:solidFill>
                </a:rPr>
                <a:t> </a:t>
              </a:r>
              <a:endParaRPr lang="en-US" altLang="en-US"/>
            </a:p>
          </p:txBody>
        </p:sp>
        <p:sp>
          <p:nvSpPr>
            <p:cNvPr id="7315" name="Rectangle 24"/>
            <p:cNvSpPr>
              <a:spLocks noChangeArrowheads="1"/>
            </p:cNvSpPr>
            <p:nvPr/>
          </p:nvSpPr>
          <p:spPr bwMode="auto">
            <a:xfrm>
              <a:off x="2728" y="1371"/>
              <a:ext cx="50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>
                  <a:solidFill>
                    <a:srgbClr val="000000"/>
                  </a:solidFill>
                </a:rPr>
                <a:t>•</a:t>
              </a:r>
              <a:endParaRPr lang="en-US" altLang="en-US"/>
            </a:p>
          </p:txBody>
        </p:sp>
        <p:sp>
          <p:nvSpPr>
            <p:cNvPr id="7316" name="Rectangle 25"/>
            <p:cNvSpPr>
              <a:spLocks noChangeArrowheads="1"/>
            </p:cNvSpPr>
            <p:nvPr/>
          </p:nvSpPr>
          <p:spPr bwMode="auto">
            <a:xfrm>
              <a:off x="2778" y="1371"/>
              <a:ext cx="96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>
                  <a:solidFill>
                    <a:srgbClr val="000000"/>
                  </a:solidFill>
                </a:rPr>
                <a:t>B</a:t>
              </a:r>
              <a:endParaRPr lang="en-US" altLang="en-US"/>
            </a:p>
          </p:txBody>
        </p:sp>
        <p:sp>
          <p:nvSpPr>
            <p:cNvPr id="7317" name="Rectangle 26"/>
            <p:cNvSpPr>
              <a:spLocks noChangeArrowheads="1"/>
            </p:cNvSpPr>
            <p:nvPr/>
          </p:nvSpPr>
          <p:spPr bwMode="auto">
            <a:xfrm>
              <a:off x="2874" y="1371"/>
              <a:ext cx="80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>
                  <a:solidFill>
                    <a:srgbClr val="000000"/>
                  </a:solidFill>
                </a:rPr>
                <a:t>–</a:t>
              </a:r>
              <a:endParaRPr lang="en-US" altLang="en-US"/>
            </a:p>
          </p:txBody>
        </p:sp>
        <p:sp>
          <p:nvSpPr>
            <p:cNvPr id="7318" name="Rectangle 27"/>
            <p:cNvSpPr>
              <a:spLocks noChangeArrowheads="1"/>
            </p:cNvSpPr>
            <p:nvPr/>
          </p:nvSpPr>
          <p:spPr bwMode="auto">
            <a:xfrm>
              <a:off x="2954" y="1371"/>
              <a:ext cx="872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>
                  <a:solidFill>
                    <a:srgbClr val="000000"/>
                  </a:solidFill>
                </a:rPr>
                <a:t> closed and A</a:t>
              </a:r>
              <a:endParaRPr lang="en-US" altLang="en-US"/>
            </a:p>
          </p:txBody>
        </p:sp>
        <p:sp>
          <p:nvSpPr>
            <p:cNvPr id="7319" name="Rectangle 28"/>
            <p:cNvSpPr>
              <a:spLocks noChangeArrowheads="1"/>
            </p:cNvSpPr>
            <p:nvPr/>
          </p:nvSpPr>
          <p:spPr bwMode="auto">
            <a:xfrm>
              <a:off x="3827" y="1371"/>
              <a:ext cx="80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>
                  <a:solidFill>
                    <a:srgbClr val="000000"/>
                  </a:solidFill>
                </a:rPr>
                <a:t>–</a:t>
              </a:r>
              <a:endParaRPr lang="en-US" altLang="en-US"/>
            </a:p>
          </p:txBody>
        </p:sp>
        <p:sp>
          <p:nvSpPr>
            <p:cNvPr id="7320" name="Rectangle 29"/>
            <p:cNvSpPr>
              <a:spLocks noChangeArrowheads="1"/>
            </p:cNvSpPr>
            <p:nvPr/>
          </p:nvSpPr>
          <p:spPr bwMode="auto">
            <a:xfrm>
              <a:off x="3907" y="1371"/>
              <a:ext cx="1036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>
                  <a:solidFill>
                    <a:srgbClr val="000000"/>
                  </a:solidFill>
                </a:rPr>
                <a:t> closed, Vab = 0</a:t>
              </a:r>
              <a:endParaRPr lang="en-US" altLang="en-US"/>
            </a:p>
          </p:txBody>
        </p:sp>
        <p:sp>
          <p:nvSpPr>
            <p:cNvPr id="7321" name="Rectangle 30"/>
            <p:cNvSpPr>
              <a:spLocks noChangeArrowheads="1"/>
            </p:cNvSpPr>
            <p:nvPr/>
          </p:nvSpPr>
          <p:spPr bwMode="auto">
            <a:xfrm>
              <a:off x="4944" y="1371"/>
              <a:ext cx="40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>
                  <a:solidFill>
                    <a:srgbClr val="000000"/>
                  </a:solidFill>
                </a:rPr>
                <a:t> </a:t>
              </a:r>
              <a:endParaRPr lang="en-US" altLang="en-US"/>
            </a:p>
          </p:txBody>
        </p:sp>
      </p:grpSp>
      <p:sp>
        <p:nvSpPr>
          <p:cNvPr id="7173" name="Rectangle 31"/>
          <p:cNvSpPr>
            <a:spLocks noChangeArrowheads="1"/>
          </p:cNvSpPr>
          <p:nvPr/>
        </p:nvSpPr>
        <p:spPr bwMode="auto">
          <a:xfrm>
            <a:off x="4232275" y="3257550"/>
            <a:ext cx="4340225" cy="1152525"/>
          </a:xfrm>
          <a:prstGeom prst="rect">
            <a:avLst/>
          </a:prstGeom>
          <a:noFill/>
          <a:ln w="9525" cap="rnd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7174" name="Rectangle 32"/>
          <p:cNvSpPr>
            <a:spLocks noChangeArrowheads="1"/>
          </p:cNvSpPr>
          <p:nvPr/>
        </p:nvSpPr>
        <p:spPr bwMode="auto">
          <a:xfrm>
            <a:off x="4330700" y="3316288"/>
            <a:ext cx="79375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000000"/>
                </a:solidFill>
              </a:rPr>
              <a:t>•</a:t>
            </a:r>
            <a:endParaRPr lang="en-US" altLang="en-US"/>
          </a:p>
        </p:txBody>
      </p:sp>
      <p:sp>
        <p:nvSpPr>
          <p:cNvPr id="7175" name="Rectangle 33"/>
          <p:cNvSpPr>
            <a:spLocks noChangeArrowheads="1"/>
          </p:cNvSpPr>
          <p:nvPr/>
        </p:nvSpPr>
        <p:spPr bwMode="auto">
          <a:xfrm>
            <a:off x="4410075" y="3316288"/>
            <a:ext cx="6350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000000"/>
                </a:solidFill>
              </a:rPr>
              <a:t> </a:t>
            </a:r>
            <a:endParaRPr lang="en-US" altLang="en-US"/>
          </a:p>
        </p:txBody>
      </p:sp>
      <p:sp>
        <p:nvSpPr>
          <p:cNvPr id="7176" name="Rectangle 34"/>
          <p:cNvSpPr>
            <a:spLocks noChangeArrowheads="1"/>
          </p:cNvSpPr>
          <p:nvPr/>
        </p:nvSpPr>
        <p:spPr bwMode="auto">
          <a:xfrm>
            <a:off x="4440238" y="3316288"/>
            <a:ext cx="408940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000000"/>
                </a:solidFill>
              </a:rPr>
              <a:t>The free wheeling diodes permit current </a:t>
            </a:r>
            <a:endParaRPr lang="en-US" altLang="en-US"/>
          </a:p>
        </p:txBody>
      </p:sp>
      <p:sp>
        <p:nvSpPr>
          <p:cNvPr id="7177" name="Rectangle 35"/>
          <p:cNvSpPr>
            <a:spLocks noChangeArrowheads="1"/>
          </p:cNvSpPr>
          <p:nvPr/>
        </p:nvSpPr>
        <p:spPr bwMode="auto">
          <a:xfrm>
            <a:off x="4440238" y="3578225"/>
            <a:ext cx="16383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000000"/>
                </a:solidFill>
              </a:rPr>
              <a:t>to flow even if al</a:t>
            </a:r>
            <a:endParaRPr lang="en-US" altLang="en-US"/>
          </a:p>
        </p:txBody>
      </p:sp>
      <p:sp>
        <p:nvSpPr>
          <p:cNvPr id="7178" name="Rectangle 36"/>
          <p:cNvSpPr>
            <a:spLocks noChangeArrowheads="1"/>
          </p:cNvSpPr>
          <p:nvPr/>
        </p:nvSpPr>
        <p:spPr bwMode="auto">
          <a:xfrm>
            <a:off x="6078538" y="3578225"/>
            <a:ext cx="20828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000000"/>
                </a:solidFill>
              </a:rPr>
              <a:t>l switches are open  </a:t>
            </a:r>
            <a:endParaRPr lang="en-US" altLang="en-US"/>
          </a:p>
        </p:txBody>
      </p:sp>
      <p:sp>
        <p:nvSpPr>
          <p:cNvPr id="7179" name="Rectangle 37"/>
          <p:cNvSpPr>
            <a:spLocks noChangeArrowheads="1"/>
          </p:cNvSpPr>
          <p:nvPr/>
        </p:nvSpPr>
        <p:spPr bwMode="auto">
          <a:xfrm>
            <a:off x="8137525" y="3578225"/>
            <a:ext cx="635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000000"/>
                </a:solidFill>
              </a:rPr>
              <a:t> </a:t>
            </a:r>
            <a:endParaRPr lang="en-US" altLang="en-US"/>
          </a:p>
        </p:txBody>
      </p:sp>
      <p:sp>
        <p:nvSpPr>
          <p:cNvPr id="7180" name="Rectangle 38"/>
          <p:cNvSpPr>
            <a:spLocks noChangeArrowheads="1"/>
          </p:cNvSpPr>
          <p:nvPr/>
        </p:nvSpPr>
        <p:spPr bwMode="auto">
          <a:xfrm>
            <a:off x="4330700" y="3840163"/>
            <a:ext cx="79375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000000"/>
                </a:solidFill>
              </a:rPr>
              <a:t>•</a:t>
            </a:r>
            <a:endParaRPr lang="en-US" altLang="en-US"/>
          </a:p>
        </p:txBody>
      </p:sp>
      <p:sp>
        <p:nvSpPr>
          <p:cNvPr id="7181" name="Rectangle 39"/>
          <p:cNvSpPr>
            <a:spLocks noChangeArrowheads="1"/>
          </p:cNvSpPr>
          <p:nvPr/>
        </p:nvSpPr>
        <p:spPr bwMode="auto">
          <a:xfrm>
            <a:off x="4410075" y="3840163"/>
            <a:ext cx="6350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000000"/>
                </a:solidFill>
              </a:rPr>
              <a:t> </a:t>
            </a:r>
            <a:endParaRPr lang="en-US" altLang="en-US"/>
          </a:p>
        </p:txBody>
      </p:sp>
      <p:sp>
        <p:nvSpPr>
          <p:cNvPr id="7182" name="Rectangle 40"/>
          <p:cNvSpPr>
            <a:spLocks noChangeArrowheads="1"/>
          </p:cNvSpPr>
          <p:nvPr/>
        </p:nvSpPr>
        <p:spPr bwMode="auto">
          <a:xfrm>
            <a:off x="4440238" y="3840163"/>
            <a:ext cx="341630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000000"/>
                </a:solidFill>
              </a:rPr>
              <a:t>These diodes also permit lagging </a:t>
            </a:r>
            <a:endParaRPr lang="en-US" altLang="en-US"/>
          </a:p>
        </p:txBody>
      </p:sp>
      <p:sp>
        <p:nvSpPr>
          <p:cNvPr id="7183" name="Rectangle 41"/>
          <p:cNvSpPr>
            <a:spLocks noChangeArrowheads="1"/>
          </p:cNvSpPr>
          <p:nvPr/>
        </p:nvSpPr>
        <p:spPr bwMode="auto">
          <a:xfrm>
            <a:off x="4440238" y="4103688"/>
            <a:ext cx="336550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000000"/>
                </a:solidFill>
              </a:rPr>
              <a:t>currents to flow in inductive loads</a:t>
            </a:r>
            <a:endParaRPr lang="en-US" altLang="en-US"/>
          </a:p>
        </p:txBody>
      </p:sp>
      <p:sp>
        <p:nvSpPr>
          <p:cNvPr id="7184" name="Rectangle 42"/>
          <p:cNvSpPr>
            <a:spLocks noChangeArrowheads="1"/>
          </p:cNvSpPr>
          <p:nvPr/>
        </p:nvSpPr>
        <p:spPr bwMode="auto">
          <a:xfrm>
            <a:off x="7807325" y="4103688"/>
            <a:ext cx="6350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000000"/>
                </a:solidFill>
              </a:rPr>
              <a:t> </a:t>
            </a:r>
            <a:endParaRPr lang="en-US" altLang="en-US"/>
          </a:p>
        </p:txBody>
      </p:sp>
      <p:sp>
        <p:nvSpPr>
          <p:cNvPr id="7185" name="Line 43"/>
          <p:cNvSpPr>
            <a:spLocks noChangeShapeType="1"/>
          </p:cNvSpPr>
          <p:nvPr/>
        </p:nvSpPr>
        <p:spPr bwMode="auto">
          <a:xfrm>
            <a:off x="906463" y="2419350"/>
            <a:ext cx="1587" cy="488950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186" name="Line 44"/>
          <p:cNvSpPr>
            <a:spLocks noChangeShapeType="1"/>
          </p:cNvSpPr>
          <p:nvPr/>
        </p:nvSpPr>
        <p:spPr bwMode="auto">
          <a:xfrm>
            <a:off x="906463" y="2906713"/>
            <a:ext cx="1587" cy="168275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187" name="Line 46"/>
          <p:cNvSpPr>
            <a:spLocks noChangeShapeType="1"/>
          </p:cNvSpPr>
          <p:nvPr/>
        </p:nvSpPr>
        <p:spPr bwMode="auto">
          <a:xfrm>
            <a:off x="906463" y="3287713"/>
            <a:ext cx="1587" cy="641350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7188" name="Group 47"/>
          <p:cNvGrpSpPr>
            <a:grpSpLocks/>
          </p:cNvGrpSpPr>
          <p:nvPr/>
        </p:nvGrpSpPr>
        <p:grpSpPr bwMode="auto">
          <a:xfrm>
            <a:off x="1422400" y="2919413"/>
            <a:ext cx="288925" cy="149225"/>
            <a:chOff x="896" y="1839"/>
            <a:chExt cx="182" cy="94"/>
          </a:xfrm>
        </p:grpSpPr>
        <p:grpSp>
          <p:nvGrpSpPr>
            <p:cNvPr id="7291" name="Group 48"/>
            <p:cNvGrpSpPr>
              <a:grpSpLocks/>
            </p:cNvGrpSpPr>
            <p:nvPr/>
          </p:nvGrpSpPr>
          <p:grpSpPr bwMode="auto">
            <a:xfrm>
              <a:off x="906" y="1839"/>
              <a:ext cx="162" cy="94"/>
              <a:chOff x="906" y="1839"/>
              <a:chExt cx="162" cy="94"/>
            </a:xfrm>
          </p:grpSpPr>
          <p:sp>
            <p:nvSpPr>
              <p:cNvPr id="7293" name="Freeform 49"/>
              <p:cNvSpPr>
                <a:spLocks/>
              </p:cNvSpPr>
              <p:nvPr/>
            </p:nvSpPr>
            <p:spPr bwMode="auto">
              <a:xfrm>
                <a:off x="906" y="1839"/>
                <a:ext cx="162" cy="94"/>
              </a:xfrm>
              <a:custGeom>
                <a:avLst/>
                <a:gdLst>
                  <a:gd name="T0" fmla="*/ 81 w 162"/>
                  <a:gd name="T1" fmla="*/ 0 h 94"/>
                  <a:gd name="T2" fmla="*/ 0 w 162"/>
                  <a:gd name="T3" fmla="*/ 94 h 94"/>
                  <a:gd name="T4" fmla="*/ 162 w 162"/>
                  <a:gd name="T5" fmla="*/ 94 h 94"/>
                  <a:gd name="T6" fmla="*/ 81 w 162"/>
                  <a:gd name="T7" fmla="*/ 0 h 94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62" h="94">
                    <a:moveTo>
                      <a:pt x="81" y="0"/>
                    </a:moveTo>
                    <a:lnTo>
                      <a:pt x="0" y="94"/>
                    </a:lnTo>
                    <a:lnTo>
                      <a:pt x="162" y="94"/>
                    </a:lnTo>
                    <a:lnTo>
                      <a:pt x="81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294" name="Freeform 50"/>
              <p:cNvSpPr>
                <a:spLocks/>
              </p:cNvSpPr>
              <p:nvPr/>
            </p:nvSpPr>
            <p:spPr bwMode="auto">
              <a:xfrm>
                <a:off x="906" y="1839"/>
                <a:ext cx="162" cy="94"/>
              </a:xfrm>
              <a:custGeom>
                <a:avLst/>
                <a:gdLst>
                  <a:gd name="T0" fmla="*/ 81 w 162"/>
                  <a:gd name="T1" fmla="*/ 0 h 94"/>
                  <a:gd name="T2" fmla="*/ 0 w 162"/>
                  <a:gd name="T3" fmla="*/ 94 h 94"/>
                  <a:gd name="T4" fmla="*/ 162 w 162"/>
                  <a:gd name="T5" fmla="*/ 94 h 94"/>
                  <a:gd name="T6" fmla="*/ 81 w 162"/>
                  <a:gd name="T7" fmla="*/ 0 h 94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62" h="94">
                    <a:moveTo>
                      <a:pt x="81" y="0"/>
                    </a:moveTo>
                    <a:lnTo>
                      <a:pt x="0" y="94"/>
                    </a:lnTo>
                    <a:lnTo>
                      <a:pt x="162" y="94"/>
                    </a:lnTo>
                    <a:lnTo>
                      <a:pt x="81" y="0"/>
                    </a:lnTo>
                    <a:close/>
                  </a:path>
                </a:pathLst>
              </a:custGeom>
              <a:noFill/>
              <a:ln w="15875" cap="rnd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7292" name="Line 51"/>
            <p:cNvSpPr>
              <a:spLocks noChangeShapeType="1"/>
            </p:cNvSpPr>
            <p:nvPr/>
          </p:nvSpPr>
          <p:spPr bwMode="auto">
            <a:xfrm>
              <a:off x="896" y="1839"/>
              <a:ext cx="18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189" name="Line 52"/>
          <p:cNvSpPr>
            <a:spLocks noChangeShapeType="1"/>
          </p:cNvSpPr>
          <p:nvPr/>
        </p:nvSpPr>
        <p:spPr bwMode="auto">
          <a:xfrm flipV="1">
            <a:off x="1566863" y="2647950"/>
            <a:ext cx="1587" cy="271463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190" name="Line 53"/>
          <p:cNvSpPr>
            <a:spLocks noChangeShapeType="1"/>
          </p:cNvSpPr>
          <p:nvPr/>
        </p:nvSpPr>
        <p:spPr bwMode="auto">
          <a:xfrm flipV="1">
            <a:off x="1566863" y="3078163"/>
            <a:ext cx="1587" cy="533400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191" name="Line 54"/>
          <p:cNvSpPr>
            <a:spLocks noChangeShapeType="1"/>
          </p:cNvSpPr>
          <p:nvPr/>
        </p:nvSpPr>
        <p:spPr bwMode="auto">
          <a:xfrm flipH="1">
            <a:off x="915988" y="2647950"/>
            <a:ext cx="650875" cy="1588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192" name="Line 55"/>
          <p:cNvSpPr>
            <a:spLocks noChangeShapeType="1"/>
          </p:cNvSpPr>
          <p:nvPr/>
        </p:nvSpPr>
        <p:spPr bwMode="auto">
          <a:xfrm>
            <a:off x="3030538" y="2419350"/>
            <a:ext cx="1587" cy="488950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193" name="Line 56"/>
          <p:cNvSpPr>
            <a:spLocks noChangeShapeType="1"/>
          </p:cNvSpPr>
          <p:nvPr/>
        </p:nvSpPr>
        <p:spPr bwMode="auto">
          <a:xfrm>
            <a:off x="3030538" y="2906713"/>
            <a:ext cx="1587" cy="168275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7194" name="Group 58"/>
          <p:cNvGrpSpPr>
            <a:grpSpLocks/>
          </p:cNvGrpSpPr>
          <p:nvPr/>
        </p:nvGrpSpPr>
        <p:grpSpPr bwMode="auto">
          <a:xfrm>
            <a:off x="3546475" y="2919413"/>
            <a:ext cx="288925" cy="149225"/>
            <a:chOff x="2234" y="1839"/>
            <a:chExt cx="182" cy="94"/>
          </a:xfrm>
        </p:grpSpPr>
        <p:grpSp>
          <p:nvGrpSpPr>
            <p:cNvPr id="7287" name="Group 59"/>
            <p:cNvGrpSpPr>
              <a:grpSpLocks/>
            </p:cNvGrpSpPr>
            <p:nvPr/>
          </p:nvGrpSpPr>
          <p:grpSpPr bwMode="auto">
            <a:xfrm>
              <a:off x="2244" y="1839"/>
              <a:ext cx="162" cy="94"/>
              <a:chOff x="2244" y="1839"/>
              <a:chExt cx="162" cy="94"/>
            </a:xfrm>
          </p:grpSpPr>
          <p:sp>
            <p:nvSpPr>
              <p:cNvPr id="7289" name="Freeform 60"/>
              <p:cNvSpPr>
                <a:spLocks/>
              </p:cNvSpPr>
              <p:nvPr/>
            </p:nvSpPr>
            <p:spPr bwMode="auto">
              <a:xfrm>
                <a:off x="2244" y="1839"/>
                <a:ext cx="162" cy="94"/>
              </a:xfrm>
              <a:custGeom>
                <a:avLst/>
                <a:gdLst>
                  <a:gd name="T0" fmla="*/ 81 w 162"/>
                  <a:gd name="T1" fmla="*/ 0 h 94"/>
                  <a:gd name="T2" fmla="*/ 0 w 162"/>
                  <a:gd name="T3" fmla="*/ 94 h 94"/>
                  <a:gd name="T4" fmla="*/ 162 w 162"/>
                  <a:gd name="T5" fmla="*/ 94 h 94"/>
                  <a:gd name="T6" fmla="*/ 81 w 162"/>
                  <a:gd name="T7" fmla="*/ 0 h 94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62" h="94">
                    <a:moveTo>
                      <a:pt x="81" y="0"/>
                    </a:moveTo>
                    <a:lnTo>
                      <a:pt x="0" y="94"/>
                    </a:lnTo>
                    <a:lnTo>
                      <a:pt x="162" y="94"/>
                    </a:lnTo>
                    <a:lnTo>
                      <a:pt x="81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290" name="Freeform 61"/>
              <p:cNvSpPr>
                <a:spLocks/>
              </p:cNvSpPr>
              <p:nvPr/>
            </p:nvSpPr>
            <p:spPr bwMode="auto">
              <a:xfrm>
                <a:off x="2244" y="1839"/>
                <a:ext cx="162" cy="94"/>
              </a:xfrm>
              <a:custGeom>
                <a:avLst/>
                <a:gdLst>
                  <a:gd name="T0" fmla="*/ 81 w 162"/>
                  <a:gd name="T1" fmla="*/ 0 h 94"/>
                  <a:gd name="T2" fmla="*/ 0 w 162"/>
                  <a:gd name="T3" fmla="*/ 94 h 94"/>
                  <a:gd name="T4" fmla="*/ 162 w 162"/>
                  <a:gd name="T5" fmla="*/ 94 h 94"/>
                  <a:gd name="T6" fmla="*/ 81 w 162"/>
                  <a:gd name="T7" fmla="*/ 0 h 94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62" h="94">
                    <a:moveTo>
                      <a:pt x="81" y="0"/>
                    </a:moveTo>
                    <a:lnTo>
                      <a:pt x="0" y="94"/>
                    </a:lnTo>
                    <a:lnTo>
                      <a:pt x="162" y="94"/>
                    </a:lnTo>
                    <a:lnTo>
                      <a:pt x="81" y="0"/>
                    </a:lnTo>
                    <a:close/>
                  </a:path>
                </a:pathLst>
              </a:custGeom>
              <a:noFill/>
              <a:ln w="15875" cap="rnd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7288" name="Line 62"/>
            <p:cNvSpPr>
              <a:spLocks noChangeShapeType="1"/>
            </p:cNvSpPr>
            <p:nvPr/>
          </p:nvSpPr>
          <p:spPr bwMode="auto">
            <a:xfrm>
              <a:off x="2234" y="1839"/>
              <a:ext cx="18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195" name="Line 63"/>
          <p:cNvSpPr>
            <a:spLocks noChangeShapeType="1"/>
          </p:cNvSpPr>
          <p:nvPr/>
        </p:nvSpPr>
        <p:spPr bwMode="auto">
          <a:xfrm flipV="1">
            <a:off x="3690938" y="2647950"/>
            <a:ext cx="1587" cy="271463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196" name="Line 64"/>
          <p:cNvSpPr>
            <a:spLocks noChangeShapeType="1"/>
          </p:cNvSpPr>
          <p:nvPr/>
        </p:nvSpPr>
        <p:spPr bwMode="auto">
          <a:xfrm flipV="1">
            <a:off x="3690938" y="3078163"/>
            <a:ext cx="1587" cy="533400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197" name="Line 65"/>
          <p:cNvSpPr>
            <a:spLocks noChangeShapeType="1"/>
          </p:cNvSpPr>
          <p:nvPr/>
        </p:nvSpPr>
        <p:spPr bwMode="auto">
          <a:xfrm flipH="1">
            <a:off x="3028950" y="2647950"/>
            <a:ext cx="661988" cy="1588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198" name="Line 66"/>
          <p:cNvSpPr>
            <a:spLocks noChangeShapeType="1"/>
          </p:cNvSpPr>
          <p:nvPr/>
        </p:nvSpPr>
        <p:spPr bwMode="auto">
          <a:xfrm>
            <a:off x="906463" y="3941763"/>
            <a:ext cx="1587" cy="490537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199" name="Line 67"/>
          <p:cNvSpPr>
            <a:spLocks noChangeShapeType="1"/>
          </p:cNvSpPr>
          <p:nvPr/>
        </p:nvSpPr>
        <p:spPr bwMode="auto">
          <a:xfrm>
            <a:off x="906463" y="4429125"/>
            <a:ext cx="1587" cy="169863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7200" name="Group 69"/>
          <p:cNvGrpSpPr>
            <a:grpSpLocks/>
          </p:cNvGrpSpPr>
          <p:nvPr/>
        </p:nvGrpSpPr>
        <p:grpSpPr bwMode="auto">
          <a:xfrm>
            <a:off x="1422400" y="4441825"/>
            <a:ext cx="288925" cy="149225"/>
            <a:chOff x="896" y="2798"/>
            <a:chExt cx="182" cy="94"/>
          </a:xfrm>
        </p:grpSpPr>
        <p:grpSp>
          <p:nvGrpSpPr>
            <p:cNvPr id="7283" name="Group 70"/>
            <p:cNvGrpSpPr>
              <a:grpSpLocks/>
            </p:cNvGrpSpPr>
            <p:nvPr/>
          </p:nvGrpSpPr>
          <p:grpSpPr bwMode="auto">
            <a:xfrm>
              <a:off x="906" y="2798"/>
              <a:ext cx="162" cy="94"/>
              <a:chOff x="906" y="2798"/>
              <a:chExt cx="162" cy="94"/>
            </a:xfrm>
          </p:grpSpPr>
          <p:sp>
            <p:nvSpPr>
              <p:cNvPr id="7285" name="Freeform 71"/>
              <p:cNvSpPr>
                <a:spLocks/>
              </p:cNvSpPr>
              <p:nvPr/>
            </p:nvSpPr>
            <p:spPr bwMode="auto">
              <a:xfrm>
                <a:off x="906" y="2798"/>
                <a:ext cx="162" cy="94"/>
              </a:xfrm>
              <a:custGeom>
                <a:avLst/>
                <a:gdLst>
                  <a:gd name="T0" fmla="*/ 81 w 162"/>
                  <a:gd name="T1" fmla="*/ 0 h 94"/>
                  <a:gd name="T2" fmla="*/ 0 w 162"/>
                  <a:gd name="T3" fmla="*/ 94 h 94"/>
                  <a:gd name="T4" fmla="*/ 162 w 162"/>
                  <a:gd name="T5" fmla="*/ 94 h 94"/>
                  <a:gd name="T6" fmla="*/ 81 w 162"/>
                  <a:gd name="T7" fmla="*/ 0 h 94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62" h="94">
                    <a:moveTo>
                      <a:pt x="81" y="0"/>
                    </a:moveTo>
                    <a:lnTo>
                      <a:pt x="0" y="94"/>
                    </a:lnTo>
                    <a:lnTo>
                      <a:pt x="162" y="94"/>
                    </a:lnTo>
                    <a:lnTo>
                      <a:pt x="81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286" name="Freeform 72"/>
              <p:cNvSpPr>
                <a:spLocks/>
              </p:cNvSpPr>
              <p:nvPr/>
            </p:nvSpPr>
            <p:spPr bwMode="auto">
              <a:xfrm>
                <a:off x="906" y="2798"/>
                <a:ext cx="162" cy="94"/>
              </a:xfrm>
              <a:custGeom>
                <a:avLst/>
                <a:gdLst>
                  <a:gd name="T0" fmla="*/ 81 w 162"/>
                  <a:gd name="T1" fmla="*/ 0 h 94"/>
                  <a:gd name="T2" fmla="*/ 0 w 162"/>
                  <a:gd name="T3" fmla="*/ 94 h 94"/>
                  <a:gd name="T4" fmla="*/ 162 w 162"/>
                  <a:gd name="T5" fmla="*/ 94 h 94"/>
                  <a:gd name="T6" fmla="*/ 81 w 162"/>
                  <a:gd name="T7" fmla="*/ 0 h 94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62" h="94">
                    <a:moveTo>
                      <a:pt x="81" y="0"/>
                    </a:moveTo>
                    <a:lnTo>
                      <a:pt x="0" y="94"/>
                    </a:lnTo>
                    <a:lnTo>
                      <a:pt x="162" y="94"/>
                    </a:lnTo>
                    <a:lnTo>
                      <a:pt x="81" y="0"/>
                    </a:lnTo>
                    <a:close/>
                  </a:path>
                </a:pathLst>
              </a:custGeom>
              <a:noFill/>
              <a:ln w="15875" cap="rnd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7284" name="Line 73"/>
            <p:cNvSpPr>
              <a:spLocks noChangeShapeType="1"/>
            </p:cNvSpPr>
            <p:nvPr/>
          </p:nvSpPr>
          <p:spPr bwMode="auto">
            <a:xfrm>
              <a:off x="896" y="2798"/>
              <a:ext cx="18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201" name="Line 74"/>
          <p:cNvSpPr>
            <a:spLocks noChangeShapeType="1"/>
          </p:cNvSpPr>
          <p:nvPr/>
        </p:nvSpPr>
        <p:spPr bwMode="auto">
          <a:xfrm flipV="1">
            <a:off x="1566863" y="4170363"/>
            <a:ext cx="1587" cy="271462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202" name="Line 75"/>
          <p:cNvSpPr>
            <a:spLocks noChangeShapeType="1"/>
          </p:cNvSpPr>
          <p:nvPr/>
        </p:nvSpPr>
        <p:spPr bwMode="auto">
          <a:xfrm flipV="1">
            <a:off x="1566863" y="4600575"/>
            <a:ext cx="1587" cy="533400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203" name="Line 76"/>
          <p:cNvSpPr>
            <a:spLocks noChangeShapeType="1"/>
          </p:cNvSpPr>
          <p:nvPr/>
        </p:nvSpPr>
        <p:spPr bwMode="auto">
          <a:xfrm flipH="1">
            <a:off x="909638" y="5133975"/>
            <a:ext cx="657225" cy="3175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204" name="Line 77"/>
          <p:cNvSpPr>
            <a:spLocks noChangeShapeType="1"/>
          </p:cNvSpPr>
          <p:nvPr/>
        </p:nvSpPr>
        <p:spPr bwMode="auto">
          <a:xfrm>
            <a:off x="3030538" y="3941763"/>
            <a:ext cx="1587" cy="490537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205" name="Line 78"/>
          <p:cNvSpPr>
            <a:spLocks noChangeShapeType="1"/>
          </p:cNvSpPr>
          <p:nvPr/>
        </p:nvSpPr>
        <p:spPr bwMode="auto">
          <a:xfrm>
            <a:off x="3030538" y="4429125"/>
            <a:ext cx="1587" cy="169863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895" name="Line 79"/>
          <p:cNvSpPr>
            <a:spLocks noChangeShapeType="1"/>
          </p:cNvSpPr>
          <p:nvPr/>
        </p:nvSpPr>
        <p:spPr bwMode="auto">
          <a:xfrm>
            <a:off x="3030538" y="4598988"/>
            <a:ext cx="241300" cy="147637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7207" name="Group 80"/>
          <p:cNvGrpSpPr>
            <a:grpSpLocks/>
          </p:cNvGrpSpPr>
          <p:nvPr/>
        </p:nvGrpSpPr>
        <p:grpSpPr bwMode="auto">
          <a:xfrm>
            <a:off x="3546475" y="4441825"/>
            <a:ext cx="288925" cy="149225"/>
            <a:chOff x="2234" y="2798"/>
            <a:chExt cx="182" cy="94"/>
          </a:xfrm>
        </p:grpSpPr>
        <p:grpSp>
          <p:nvGrpSpPr>
            <p:cNvPr id="7279" name="Group 81"/>
            <p:cNvGrpSpPr>
              <a:grpSpLocks/>
            </p:cNvGrpSpPr>
            <p:nvPr/>
          </p:nvGrpSpPr>
          <p:grpSpPr bwMode="auto">
            <a:xfrm>
              <a:off x="2244" y="2798"/>
              <a:ext cx="162" cy="94"/>
              <a:chOff x="2244" y="2798"/>
              <a:chExt cx="162" cy="94"/>
            </a:xfrm>
          </p:grpSpPr>
          <p:sp>
            <p:nvSpPr>
              <p:cNvPr id="7281" name="Freeform 82"/>
              <p:cNvSpPr>
                <a:spLocks/>
              </p:cNvSpPr>
              <p:nvPr/>
            </p:nvSpPr>
            <p:spPr bwMode="auto">
              <a:xfrm>
                <a:off x="2244" y="2798"/>
                <a:ext cx="162" cy="94"/>
              </a:xfrm>
              <a:custGeom>
                <a:avLst/>
                <a:gdLst>
                  <a:gd name="T0" fmla="*/ 81 w 162"/>
                  <a:gd name="T1" fmla="*/ 0 h 94"/>
                  <a:gd name="T2" fmla="*/ 0 w 162"/>
                  <a:gd name="T3" fmla="*/ 94 h 94"/>
                  <a:gd name="T4" fmla="*/ 162 w 162"/>
                  <a:gd name="T5" fmla="*/ 94 h 94"/>
                  <a:gd name="T6" fmla="*/ 81 w 162"/>
                  <a:gd name="T7" fmla="*/ 0 h 94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62" h="94">
                    <a:moveTo>
                      <a:pt x="81" y="0"/>
                    </a:moveTo>
                    <a:lnTo>
                      <a:pt x="0" y="94"/>
                    </a:lnTo>
                    <a:lnTo>
                      <a:pt x="162" y="94"/>
                    </a:lnTo>
                    <a:lnTo>
                      <a:pt x="81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282" name="Freeform 83"/>
              <p:cNvSpPr>
                <a:spLocks/>
              </p:cNvSpPr>
              <p:nvPr/>
            </p:nvSpPr>
            <p:spPr bwMode="auto">
              <a:xfrm>
                <a:off x="2244" y="2798"/>
                <a:ext cx="162" cy="94"/>
              </a:xfrm>
              <a:custGeom>
                <a:avLst/>
                <a:gdLst>
                  <a:gd name="T0" fmla="*/ 81 w 162"/>
                  <a:gd name="T1" fmla="*/ 0 h 94"/>
                  <a:gd name="T2" fmla="*/ 0 w 162"/>
                  <a:gd name="T3" fmla="*/ 94 h 94"/>
                  <a:gd name="T4" fmla="*/ 162 w 162"/>
                  <a:gd name="T5" fmla="*/ 94 h 94"/>
                  <a:gd name="T6" fmla="*/ 81 w 162"/>
                  <a:gd name="T7" fmla="*/ 0 h 94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62" h="94">
                    <a:moveTo>
                      <a:pt x="81" y="0"/>
                    </a:moveTo>
                    <a:lnTo>
                      <a:pt x="0" y="94"/>
                    </a:lnTo>
                    <a:lnTo>
                      <a:pt x="162" y="94"/>
                    </a:lnTo>
                    <a:lnTo>
                      <a:pt x="81" y="0"/>
                    </a:lnTo>
                    <a:close/>
                  </a:path>
                </a:pathLst>
              </a:custGeom>
              <a:noFill/>
              <a:ln w="15875" cap="rnd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7280" name="Line 84"/>
            <p:cNvSpPr>
              <a:spLocks noChangeShapeType="1"/>
            </p:cNvSpPr>
            <p:nvPr/>
          </p:nvSpPr>
          <p:spPr bwMode="auto">
            <a:xfrm>
              <a:off x="2234" y="2798"/>
              <a:ext cx="18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208" name="Line 85"/>
          <p:cNvSpPr>
            <a:spLocks noChangeShapeType="1"/>
          </p:cNvSpPr>
          <p:nvPr/>
        </p:nvSpPr>
        <p:spPr bwMode="auto">
          <a:xfrm flipV="1">
            <a:off x="3690938" y="4170363"/>
            <a:ext cx="1587" cy="271462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209" name="Line 86"/>
          <p:cNvSpPr>
            <a:spLocks noChangeShapeType="1"/>
          </p:cNvSpPr>
          <p:nvPr/>
        </p:nvSpPr>
        <p:spPr bwMode="auto">
          <a:xfrm flipV="1">
            <a:off x="3690938" y="4600575"/>
            <a:ext cx="1587" cy="533400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210" name="Line 87"/>
          <p:cNvSpPr>
            <a:spLocks noChangeShapeType="1"/>
          </p:cNvSpPr>
          <p:nvPr/>
        </p:nvSpPr>
        <p:spPr bwMode="auto">
          <a:xfrm>
            <a:off x="909638" y="5454650"/>
            <a:ext cx="2124075" cy="1588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211" name="Line 88"/>
          <p:cNvSpPr>
            <a:spLocks noChangeShapeType="1"/>
          </p:cNvSpPr>
          <p:nvPr/>
        </p:nvSpPr>
        <p:spPr bwMode="auto">
          <a:xfrm>
            <a:off x="901700" y="2419350"/>
            <a:ext cx="2125663" cy="1588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7212" name="Group 89"/>
          <p:cNvGrpSpPr>
            <a:grpSpLocks/>
          </p:cNvGrpSpPr>
          <p:nvPr/>
        </p:nvGrpSpPr>
        <p:grpSpPr bwMode="auto">
          <a:xfrm>
            <a:off x="1893888" y="3689350"/>
            <a:ext cx="496887" cy="508000"/>
            <a:chOff x="1193" y="2324"/>
            <a:chExt cx="313" cy="320"/>
          </a:xfrm>
        </p:grpSpPr>
        <p:sp>
          <p:nvSpPr>
            <p:cNvPr id="7277" name="Oval 90"/>
            <p:cNvSpPr>
              <a:spLocks noChangeArrowheads="1"/>
            </p:cNvSpPr>
            <p:nvPr/>
          </p:nvSpPr>
          <p:spPr bwMode="auto">
            <a:xfrm>
              <a:off x="1193" y="2324"/>
              <a:ext cx="313" cy="320"/>
            </a:xfrm>
            <a:prstGeom prst="ellipse">
              <a:avLst/>
            </a:prstGeom>
            <a:solidFill>
              <a:srgbClr val="FFFFFF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7278" name="Oval 91"/>
            <p:cNvSpPr>
              <a:spLocks noChangeArrowheads="1"/>
            </p:cNvSpPr>
            <p:nvPr/>
          </p:nvSpPr>
          <p:spPr bwMode="auto">
            <a:xfrm>
              <a:off x="1193" y="2324"/>
              <a:ext cx="313" cy="320"/>
            </a:xfrm>
            <a:prstGeom prst="ellipse">
              <a:avLst/>
            </a:prstGeom>
            <a:noFill/>
            <a:ln w="15875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</p:grpSp>
      <p:grpSp>
        <p:nvGrpSpPr>
          <p:cNvPr id="7213" name="Group 92"/>
          <p:cNvGrpSpPr>
            <a:grpSpLocks/>
          </p:cNvGrpSpPr>
          <p:nvPr/>
        </p:nvGrpSpPr>
        <p:grpSpPr bwMode="auto">
          <a:xfrm>
            <a:off x="1824038" y="3906838"/>
            <a:ext cx="69850" cy="73025"/>
            <a:chOff x="1149" y="2461"/>
            <a:chExt cx="44" cy="46"/>
          </a:xfrm>
        </p:grpSpPr>
        <p:sp>
          <p:nvSpPr>
            <p:cNvPr id="7275" name="Oval 93"/>
            <p:cNvSpPr>
              <a:spLocks noChangeArrowheads="1"/>
            </p:cNvSpPr>
            <p:nvPr/>
          </p:nvSpPr>
          <p:spPr bwMode="auto">
            <a:xfrm>
              <a:off x="1149" y="2461"/>
              <a:ext cx="44" cy="46"/>
            </a:xfrm>
            <a:prstGeom prst="ellipse">
              <a:avLst/>
            </a:pr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7276" name="Oval 94"/>
            <p:cNvSpPr>
              <a:spLocks noChangeArrowheads="1"/>
            </p:cNvSpPr>
            <p:nvPr/>
          </p:nvSpPr>
          <p:spPr bwMode="auto">
            <a:xfrm>
              <a:off x="1149" y="2461"/>
              <a:ext cx="44" cy="46"/>
            </a:xfrm>
            <a:prstGeom prst="ellipse">
              <a:avLst/>
            </a:prstGeom>
            <a:noFill/>
            <a:ln w="9525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</p:grpSp>
      <p:sp>
        <p:nvSpPr>
          <p:cNvPr id="7214" name="Line 95"/>
          <p:cNvSpPr>
            <a:spLocks noChangeShapeType="1"/>
          </p:cNvSpPr>
          <p:nvPr/>
        </p:nvSpPr>
        <p:spPr bwMode="auto">
          <a:xfrm flipH="1">
            <a:off x="901700" y="3941763"/>
            <a:ext cx="922338" cy="1587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7215" name="Group 96"/>
          <p:cNvGrpSpPr>
            <a:grpSpLocks/>
          </p:cNvGrpSpPr>
          <p:nvPr/>
        </p:nvGrpSpPr>
        <p:grpSpPr bwMode="auto">
          <a:xfrm>
            <a:off x="2390775" y="3906838"/>
            <a:ext cx="69850" cy="73025"/>
            <a:chOff x="1506" y="2461"/>
            <a:chExt cx="44" cy="46"/>
          </a:xfrm>
        </p:grpSpPr>
        <p:sp>
          <p:nvSpPr>
            <p:cNvPr id="7273" name="Oval 97"/>
            <p:cNvSpPr>
              <a:spLocks noChangeArrowheads="1"/>
            </p:cNvSpPr>
            <p:nvPr/>
          </p:nvSpPr>
          <p:spPr bwMode="auto">
            <a:xfrm>
              <a:off x="1506" y="2461"/>
              <a:ext cx="44" cy="46"/>
            </a:xfrm>
            <a:prstGeom prst="ellipse">
              <a:avLst/>
            </a:pr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7274" name="Oval 98"/>
            <p:cNvSpPr>
              <a:spLocks noChangeArrowheads="1"/>
            </p:cNvSpPr>
            <p:nvPr/>
          </p:nvSpPr>
          <p:spPr bwMode="auto">
            <a:xfrm>
              <a:off x="1506" y="2461"/>
              <a:ext cx="44" cy="46"/>
            </a:xfrm>
            <a:prstGeom prst="ellipse">
              <a:avLst/>
            </a:prstGeom>
            <a:noFill/>
            <a:ln w="9525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</p:grpSp>
      <p:sp>
        <p:nvSpPr>
          <p:cNvPr id="7216" name="Line 99"/>
          <p:cNvSpPr>
            <a:spLocks noChangeShapeType="1"/>
          </p:cNvSpPr>
          <p:nvPr/>
        </p:nvSpPr>
        <p:spPr bwMode="auto">
          <a:xfrm flipH="1">
            <a:off x="2460625" y="3941763"/>
            <a:ext cx="566738" cy="1587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7217" name="Group 100"/>
          <p:cNvGrpSpPr>
            <a:grpSpLocks/>
          </p:cNvGrpSpPr>
          <p:nvPr/>
        </p:nvGrpSpPr>
        <p:grpSpPr bwMode="auto">
          <a:xfrm>
            <a:off x="2992438" y="3906838"/>
            <a:ext cx="69850" cy="73025"/>
            <a:chOff x="1885" y="2461"/>
            <a:chExt cx="44" cy="46"/>
          </a:xfrm>
        </p:grpSpPr>
        <p:sp>
          <p:nvSpPr>
            <p:cNvPr id="7271" name="Oval 101"/>
            <p:cNvSpPr>
              <a:spLocks noChangeArrowheads="1"/>
            </p:cNvSpPr>
            <p:nvPr/>
          </p:nvSpPr>
          <p:spPr bwMode="auto">
            <a:xfrm>
              <a:off x="1885" y="2461"/>
              <a:ext cx="44" cy="46"/>
            </a:xfrm>
            <a:prstGeom prst="ellipse">
              <a:avLst/>
            </a:pr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7272" name="Oval 102"/>
            <p:cNvSpPr>
              <a:spLocks noChangeArrowheads="1"/>
            </p:cNvSpPr>
            <p:nvPr/>
          </p:nvSpPr>
          <p:spPr bwMode="auto">
            <a:xfrm>
              <a:off x="1885" y="2461"/>
              <a:ext cx="44" cy="46"/>
            </a:xfrm>
            <a:prstGeom prst="ellipse">
              <a:avLst/>
            </a:prstGeom>
            <a:noFill/>
            <a:ln w="9525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</p:grpSp>
      <p:grpSp>
        <p:nvGrpSpPr>
          <p:cNvPr id="7218" name="Group 103"/>
          <p:cNvGrpSpPr>
            <a:grpSpLocks/>
          </p:cNvGrpSpPr>
          <p:nvPr/>
        </p:nvGrpSpPr>
        <p:grpSpPr bwMode="auto">
          <a:xfrm>
            <a:off x="868363" y="3906838"/>
            <a:ext cx="69850" cy="73025"/>
            <a:chOff x="547" y="2461"/>
            <a:chExt cx="44" cy="46"/>
          </a:xfrm>
        </p:grpSpPr>
        <p:sp>
          <p:nvSpPr>
            <p:cNvPr id="7269" name="Oval 104"/>
            <p:cNvSpPr>
              <a:spLocks noChangeArrowheads="1"/>
            </p:cNvSpPr>
            <p:nvPr/>
          </p:nvSpPr>
          <p:spPr bwMode="auto">
            <a:xfrm>
              <a:off x="547" y="2461"/>
              <a:ext cx="44" cy="46"/>
            </a:xfrm>
            <a:prstGeom prst="ellipse">
              <a:avLst/>
            </a:pr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7270" name="Oval 105"/>
            <p:cNvSpPr>
              <a:spLocks noChangeArrowheads="1"/>
            </p:cNvSpPr>
            <p:nvPr/>
          </p:nvSpPr>
          <p:spPr bwMode="auto">
            <a:xfrm>
              <a:off x="547" y="2461"/>
              <a:ext cx="44" cy="46"/>
            </a:xfrm>
            <a:prstGeom prst="ellipse">
              <a:avLst/>
            </a:prstGeom>
            <a:noFill/>
            <a:ln w="9525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</p:grpSp>
      <p:sp>
        <p:nvSpPr>
          <p:cNvPr id="7219" name="Line 106"/>
          <p:cNvSpPr>
            <a:spLocks noChangeShapeType="1"/>
          </p:cNvSpPr>
          <p:nvPr/>
        </p:nvSpPr>
        <p:spPr bwMode="auto">
          <a:xfrm flipV="1">
            <a:off x="2000250" y="2057400"/>
            <a:ext cx="1588" cy="361950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7220" name="Group 107"/>
          <p:cNvGrpSpPr>
            <a:grpSpLocks/>
          </p:cNvGrpSpPr>
          <p:nvPr/>
        </p:nvGrpSpPr>
        <p:grpSpPr bwMode="auto">
          <a:xfrm>
            <a:off x="1824038" y="5461000"/>
            <a:ext cx="355600" cy="476250"/>
            <a:chOff x="1149" y="3440"/>
            <a:chExt cx="224" cy="300"/>
          </a:xfrm>
        </p:grpSpPr>
        <p:sp>
          <p:nvSpPr>
            <p:cNvPr id="7265" name="Line 108"/>
            <p:cNvSpPr>
              <a:spLocks noChangeShapeType="1"/>
            </p:cNvSpPr>
            <p:nvPr/>
          </p:nvSpPr>
          <p:spPr bwMode="auto">
            <a:xfrm flipV="1">
              <a:off x="1261" y="3440"/>
              <a:ext cx="1" cy="229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66" name="Line 109"/>
            <p:cNvSpPr>
              <a:spLocks noChangeShapeType="1"/>
            </p:cNvSpPr>
            <p:nvPr/>
          </p:nvSpPr>
          <p:spPr bwMode="auto">
            <a:xfrm>
              <a:off x="1149" y="3669"/>
              <a:ext cx="224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67" name="Line 110"/>
            <p:cNvSpPr>
              <a:spLocks noChangeShapeType="1"/>
            </p:cNvSpPr>
            <p:nvPr/>
          </p:nvSpPr>
          <p:spPr bwMode="auto">
            <a:xfrm>
              <a:off x="1206" y="3708"/>
              <a:ext cx="11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68" name="Line 111"/>
            <p:cNvSpPr>
              <a:spLocks noChangeShapeType="1"/>
            </p:cNvSpPr>
            <p:nvPr/>
          </p:nvSpPr>
          <p:spPr bwMode="auto">
            <a:xfrm>
              <a:off x="1245" y="3739"/>
              <a:ext cx="40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221" name="Group 112"/>
          <p:cNvGrpSpPr>
            <a:grpSpLocks/>
          </p:cNvGrpSpPr>
          <p:nvPr/>
        </p:nvGrpSpPr>
        <p:grpSpPr bwMode="auto">
          <a:xfrm>
            <a:off x="1962150" y="1998663"/>
            <a:ext cx="69850" cy="73025"/>
            <a:chOff x="1236" y="1259"/>
            <a:chExt cx="44" cy="46"/>
          </a:xfrm>
        </p:grpSpPr>
        <p:sp>
          <p:nvSpPr>
            <p:cNvPr id="7263" name="Oval 113"/>
            <p:cNvSpPr>
              <a:spLocks noChangeArrowheads="1"/>
            </p:cNvSpPr>
            <p:nvPr/>
          </p:nvSpPr>
          <p:spPr bwMode="auto">
            <a:xfrm>
              <a:off x="1236" y="1259"/>
              <a:ext cx="44" cy="46"/>
            </a:xfrm>
            <a:prstGeom prst="ellipse">
              <a:avLst/>
            </a:pr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7264" name="Oval 114"/>
            <p:cNvSpPr>
              <a:spLocks noChangeArrowheads="1"/>
            </p:cNvSpPr>
            <p:nvPr/>
          </p:nvSpPr>
          <p:spPr bwMode="auto">
            <a:xfrm>
              <a:off x="1236" y="1259"/>
              <a:ext cx="44" cy="46"/>
            </a:xfrm>
            <a:prstGeom prst="ellipse">
              <a:avLst/>
            </a:prstGeom>
            <a:noFill/>
            <a:ln w="9525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</p:grpSp>
      <p:sp>
        <p:nvSpPr>
          <p:cNvPr id="7222" name="Rectangle 115"/>
          <p:cNvSpPr>
            <a:spLocks noChangeArrowheads="1"/>
          </p:cNvSpPr>
          <p:nvPr/>
        </p:nvSpPr>
        <p:spPr bwMode="auto">
          <a:xfrm>
            <a:off x="1703388" y="1589088"/>
            <a:ext cx="641350" cy="387350"/>
          </a:xfrm>
          <a:prstGeom prst="rect">
            <a:avLst/>
          </a:prstGeom>
          <a:solidFill>
            <a:srgbClr val="FFFF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7223" name="Rectangle 116"/>
          <p:cNvSpPr>
            <a:spLocks noChangeArrowheads="1"/>
          </p:cNvSpPr>
          <p:nvPr/>
        </p:nvSpPr>
        <p:spPr bwMode="auto">
          <a:xfrm>
            <a:off x="1795463" y="1643063"/>
            <a:ext cx="39370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b="1">
                <a:solidFill>
                  <a:srgbClr val="000000"/>
                </a:solidFill>
                <a:latin typeface="Times New Roman" panose="02020603050405020304" pitchFamily="18" charset="0"/>
              </a:rPr>
              <a:t>Vdc</a:t>
            </a:r>
            <a:endParaRPr lang="en-US" altLang="en-US"/>
          </a:p>
        </p:txBody>
      </p:sp>
      <p:sp>
        <p:nvSpPr>
          <p:cNvPr id="7224" name="Rectangle 117"/>
          <p:cNvSpPr>
            <a:spLocks noChangeArrowheads="1"/>
          </p:cNvSpPr>
          <p:nvPr/>
        </p:nvSpPr>
        <p:spPr bwMode="auto">
          <a:xfrm>
            <a:off x="1973263" y="3832225"/>
            <a:ext cx="338137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200" b="1">
                <a:solidFill>
                  <a:srgbClr val="000000"/>
                </a:solidFill>
                <a:latin typeface="Times New Roman" panose="02020603050405020304" pitchFamily="18" charset="0"/>
              </a:rPr>
              <a:t>Load</a:t>
            </a:r>
            <a:endParaRPr lang="en-US" altLang="en-US"/>
          </a:p>
        </p:txBody>
      </p:sp>
      <p:sp>
        <p:nvSpPr>
          <p:cNvPr id="7225" name="Rectangle 118"/>
          <p:cNvSpPr>
            <a:spLocks noChangeArrowheads="1"/>
          </p:cNvSpPr>
          <p:nvPr/>
        </p:nvSpPr>
        <p:spPr bwMode="auto">
          <a:xfrm>
            <a:off x="2312988" y="3830638"/>
            <a:ext cx="42862" cy="182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200" b="1">
                <a:solidFill>
                  <a:srgbClr val="000000"/>
                </a:solidFill>
              </a:rPr>
              <a:t> </a:t>
            </a:r>
            <a:endParaRPr lang="en-US" altLang="en-US"/>
          </a:p>
        </p:txBody>
      </p:sp>
      <p:sp>
        <p:nvSpPr>
          <p:cNvPr id="7226" name="Rectangle 119"/>
          <p:cNvSpPr>
            <a:spLocks noChangeArrowheads="1"/>
          </p:cNvSpPr>
          <p:nvPr/>
        </p:nvSpPr>
        <p:spPr bwMode="auto">
          <a:xfrm>
            <a:off x="1079500" y="2803525"/>
            <a:ext cx="230188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400" b="1">
                <a:solidFill>
                  <a:srgbClr val="000000"/>
                </a:solidFill>
                <a:latin typeface="Times New Roman" panose="02020603050405020304" pitchFamily="18" charset="0"/>
              </a:rPr>
              <a:t>A+</a:t>
            </a:r>
            <a:endParaRPr lang="en-US" altLang="en-US"/>
          </a:p>
        </p:txBody>
      </p:sp>
      <p:sp>
        <p:nvSpPr>
          <p:cNvPr id="7227" name="Rectangle 120"/>
          <p:cNvSpPr>
            <a:spLocks noChangeArrowheads="1"/>
          </p:cNvSpPr>
          <p:nvPr/>
        </p:nvSpPr>
        <p:spPr bwMode="auto">
          <a:xfrm>
            <a:off x="1309688" y="2801938"/>
            <a:ext cx="49212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400" b="1">
                <a:solidFill>
                  <a:srgbClr val="000000"/>
                </a:solidFill>
              </a:rPr>
              <a:t> </a:t>
            </a:r>
            <a:endParaRPr lang="en-US" altLang="en-US"/>
          </a:p>
        </p:txBody>
      </p:sp>
      <p:sp>
        <p:nvSpPr>
          <p:cNvPr id="7228" name="Line 121"/>
          <p:cNvSpPr>
            <a:spLocks noChangeShapeType="1"/>
          </p:cNvSpPr>
          <p:nvPr/>
        </p:nvSpPr>
        <p:spPr bwMode="auto">
          <a:xfrm flipH="1">
            <a:off x="909638" y="3606800"/>
            <a:ext cx="650875" cy="1588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229" name="Line 122"/>
          <p:cNvSpPr>
            <a:spLocks noChangeShapeType="1"/>
          </p:cNvSpPr>
          <p:nvPr/>
        </p:nvSpPr>
        <p:spPr bwMode="auto">
          <a:xfrm flipH="1">
            <a:off x="3035300" y="3606800"/>
            <a:ext cx="650875" cy="1588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230" name="Line 123"/>
          <p:cNvSpPr>
            <a:spLocks noChangeShapeType="1"/>
          </p:cNvSpPr>
          <p:nvPr/>
        </p:nvSpPr>
        <p:spPr bwMode="auto">
          <a:xfrm flipH="1">
            <a:off x="3035300" y="4170363"/>
            <a:ext cx="650875" cy="1587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231" name="Line 124"/>
          <p:cNvSpPr>
            <a:spLocks noChangeShapeType="1"/>
          </p:cNvSpPr>
          <p:nvPr/>
        </p:nvSpPr>
        <p:spPr bwMode="auto">
          <a:xfrm flipH="1">
            <a:off x="909638" y="4170363"/>
            <a:ext cx="650875" cy="1587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232" name="Line 125"/>
          <p:cNvSpPr>
            <a:spLocks noChangeShapeType="1"/>
          </p:cNvSpPr>
          <p:nvPr/>
        </p:nvSpPr>
        <p:spPr bwMode="auto">
          <a:xfrm flipH="1">
            <a:off x="3043238" y="5137150"/>
            <a:ext cx="649287" cy="1588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233" name="Rectangle 126"/>
          <p:cNvSpPr>
            <a:spLocks noChangeArrowheads="1"/>
          </p:cNvSpPr>
          <p:nvPr/>
        </p:nvSpPr>
        <p:spPr bwMode="auto">
          <a:xfrm>
            <a:off x="3198813" y="2803525"/>
            <a:ext cx="220662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400" b="1">
                <a:solidFill>
                  <a:srgbClr val="000000"/>
                </a:solidFill>
                <a:latin typeface="Times New Roman" panose="02020603050405020304" pitchFamily="18" charset="0"/>
              </a:rPr>
              <a:t>B+</a:t>
            </a:r>
            <a:endParaRPr lang="en-US" altLang="en-US"/>
          </a:p>
        </p:txBody>
      </p:sp>
      <p:sp>
        <p:nvSpPr>
          <p:cNvPr id="7234" name="Rectangle 127"/>
          <p:cNvSpPr>
            <a:spLocks noChangeArrowheads="1"/>
          </p:cNvSpPr>
          <p:nvPr/>
        </p:nvSpPr>
        <p:spPr bwMode="auto">
          <a:xfrm>
            <a:off x="3419475" y="2801938"/>
            <a:ext cx="49213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400" b="1">
                <a:solidFill>
                  <a:srgbClr val="000000"/>
                </a:solidFill>
              </a:rPr>
              <a:t> </a:t>
            </a:r>
            <a:endParaRPr lang="en-US" altLang="en-US"/>
          </a:p>
        </p:txBody>
      </p:sp>
      <p:sp>
        <p:nvSpPr>
          <p:cNvPr id="7235" name="Rectangle 128"/>
          <p:cNvSpPr>
            <a:spLocks noChangeArrowheads="1"/>
          </p:cNvSpPr>
          <p:nvPr/>
        </p:nvSpPr>
        <p:spPr bwMode="auto">
          <a:xfrm>
            <a:off x="1090613" y="4325938"/>
            <a:ext cx="128587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400" b="1">
                <a:solidFill>
                  <a:srgbClr val="000000"/>
                </a:solidFill>
                <a:latin typeface="Times New Roman" panose="02020603050405020304" pitchFamily="18" charset="0"/>
              </a:rPr>
              <a:t>A</a:t>
            </a:r>
            <a:endParaRPr lang="en-US" altLang="en-US"/>
          </a:p>
        </p:txBody>
      </p:sp>
      <p:sp>
        <p:nvSpPr>
          <p:cNvPr id="7236" name="Rectangle 129"/>
          <p:cNvSpPr>
            <a:spLocks noChangeArrowheads="1"/>
          </p:cNvSpPr>
          <p:nvPr/>
        </p:nvSpPr>
        <p:spPr bwMode="auto">
          <a:xfrm>
            <a:off x="1219200" y="4325938"/>
            <a:ext cx="88900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400" b="1">
                <a:solidFill>
                  <a:srgbClr val="000000"/>
                </a:solidFill>
                <a:latin typeface="Times New Roman" panose="02020603050405020304" pitchFamily="18" charset="0"/>
              </a:rPr>
              <a:t>–</a:t>
            </a:r>
            <a:endParaRPr lang="en-US" altLang="en-US"/>
          </a:p>
        </p:txBody>
      </p:sp>
      <p:sp>
        <p:nvSpPr>
          <p:cNvPr id="7237" name="Rectangle 130"/>
          <p:cNvSpPr>
            <a:spLocks noChangeArrowheads="1"/>
          </p:cNvSpPr>
          <p:nvPr/>
        </p:nvSpPr>
        <p:spPr bwMode="auto">
          <a:xfrm>
            <a:off x="1309688" y="4324350"/>
            <a:ext cx="49212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400" b="1">
                <a:solidFill>
                  <a:srgbClr val="000000"/>
                </a:solidFill>
              </a:rPr>
              <a:t> </a:t>
            </a:r>
            <a:endParaRPr lang="en-US" altLang="en-US"/>
          </a:p>
        </p:txBody>
      </p:sp>
      <p:sp>
        <p:nvSpPr>
          <p:cNvPr id="7238" name="Rectangle 131"/>
          <p:cNvSpPr>
            <a:spLocks noChangeArrowheads="1"/>
          </p:cNvSpPr>
          <p:nvPr/>
        </p:nvSpPr>
        <p:spPr bwMode="auto">
          <a:xfrm>
            <a:off x="3198813" y="4325938"/>
            <a:ext cx="119062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400" b="1">
                <a:solidFill>
                  <a:srgbClr val="000000"/>
                </a:solidFill>
                <a:latin typeface="Times New Roman" panose="02020603050405020304" pitchFamily="18" charset="0"/>
              </a:rPr>
              <a:t>B</a:t>
            </a:r>
            <a:endParaRPr lang="en-US" altLang="en-US"/>
          </a:p>
        </p:txBody>
      </p:sp>
      <p:sp>
        <p:nvSpPr>
          <p:cNvPr id="7239" name="Rectangle 132"/>
          <p:cNvSpPr>
            <a:spLocks noChangeArrowheads="1"/>
          </p:cNvSpPr>
          <p:nvPr/>
        </p:nvSpPr>
        <p:spPr bwMode="auto">
          <a:xfrm>
            <a:off x="3317875" y="4325938"/>
            <a:ext cx="88900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400" b="1">
                <a:solidFill>
                  <a:srgbClr val="000000"/>
                </a:solidFill>
                <a:latin typeface="Times New Roman" panose="02020603050405020304" pitchFamily="18" charset="0"/>
              </a:rPr>
              <a:t>–</a:t>
            </a:r>
            <a:endParaRPr lang="en-US" altLang="en-US"/>
          </a:p>
        </p:txBody>
      </p:sp>
      <p:sp>
        <p:nvSpPr>
          <p:cNvPr id="7240" name="Rectangle 133"/>
          <p:cNvSpPr>
            <a:spLocks noChangeArrowheads="1"/>
          </p:cNvSpPr>
          <p:nvPr/>
        </p:nvSpPr>
        <p:spPr bwMode="auto">
          <a:xfrm>
            <a:off x="3408363" y="4324350"/>
            <a:ext cx="49212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400" b="1">
                <a:solidFill>
                  <a:srgbClr val="000000"/>
                </a:solidFill>
              </a:rPr>
              <a:t> </a:t>
            </a:r>
            <a:endParaRPr lang="en-US" altLang="en-US"/>
          </a:p>
        </p:txBody>
      </p:sp>
      <p:sp>
        <p:nvSpPr>
          <p:cNvPr id="7241" name="Rectangle 134"/>
          <p:cNvSpPr>
            <a:spLocks noChangeArrowheads="1"/>
          </p:cNvSpPr>
          <p:nvPr/>
        </p:nvSpPr>
        <p:spPr bwMode="auto">
          <a:xfrm>
            <a:off x="549275" y="3794125"/>
            <a:ext cx="2794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000000"/>
                </a:solidFill>
              </a:rPr>
              <a:t>Va</a:t>
            </a:r>
            <a:endParaRPr lang="en-US" altLang="en-US"/>
          </a:p>
        </p:txBody>
      </p:sp>
      <p:sp>
        <p:nvSpPr>
          <p:cNvPr id="7242" name="Rectangle 135"/>
          <p:cNvSpPr>
            <a:spLocks noChangeArrowheads="1"/>
          </p:cNvSpPr>
          <p:nvPr/>
        </p:nvSpPr>
        <p:spPr bwMode="auto">
          <a:xfrm>
            <a:off x="827088" y="3898900"/>
            <a:ext cx="42862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200">
                <a:solidFill>
                  <a:srgbClr val="000000"/>
                </a:solidFill>
              </a:rPr>
              <a:t> </a:t>
            </a:r>
            <a:endParaRPr lang="en-US" altLang="en-US"/>
          </a:p>
        </p:txBody>
      </p:sp>
      <p:sp>
        <p:nvSpPr>
          <p:cNvPr id="7243" name="Rectangle 136"/>
          <p:cNvSpPr>
            <a:spLocks noChangeArrowheads="1"/>
          </p:cNvSpPr>
          <p:nvPr/>
        </p:nvSpPr>
        <p:spPr bwMode="auto">
          <a:xfrm>
            <a:off x="3216275" y="3794125"/>
            <a:ext cx="2794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000000"/>
                </a:solidFill>
              </a:rPr>
              <a:t>Vb</a:t>
            </a:r>
            <a:endParaRPr lang="en-US" altLang="en-US"/>
          </a:p>
        </p:txBody>
      </p:sp>
      <p:sp>
        <p:nvSpPr>
          <p:cNvPr id="7244" name="Rectangle 137"/>
          <p:cNvSpPr>
            <a:spLocks noChangeArrowheads="1"/>
          </p:cNvSpPr>
          <p:nvPr/>
        </p:nvSpPr>
        <p:spPr bwMode="auto">
          <a:xfrm>
            <a:off x="3494088" y="3898900"/>
            <a:ext cx="42862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200">
                <a:solidFill>
                  <a:srgbClr val="000000"/>
                </a:solidFill>
              </a:rPr>
              <a:t> </a:t>
            </a:r>
            <a:endParaRPr lang="en-US" altLang="en-US"/>
          </a:p>
        </p:txBody>
      </p:sp>
      <p:sp>
        <p:nvSpPr>
          <p:cNvPr id="7245" name="Line 138"/>
          <p:cNvSpPr>
            <a:spLocks noChangeShapeType="1"/>
          </p:cNvSpPr>
          <p:nvPr/>
        </p:nvSpPr>
        <p:spPr bwMode="auto">
          <a:xfrm>
            <a:off x="3032125" y="3279775"/>
            <a:ext cx="1588" cy="641350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246" name="Line 139"/>
          <p:cNvSpPr>
            <a:spLocks noChangeShapeType="1"/>
          </p:cNvSpPr>
          <p:nvPr/>
        </p:nvSpPr>
        <p:spPr bwMode="auto">
          <a:xfrm>
            <a:off x="3022600" y="4822825"/>
            <a:ext cx="1588" cy="641350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247" name="Line 140"/>
          <p:cNvSpPr>
            <a:spLocks noChangeShapeType="1"/>
          </p:cNvSpPr>
          <p:nvPr/>
        </p:nvSpPr>
        <p:spPr bwMode="auto">
          <a:xfrm>
            <a:off x="909638" y="4814888"/>
            <a:ext cx="1587" cy="641350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248" name="Rectangle 141"/>
          <p:cNvSpPr>
            <a:spLocks noChangeArrowheads="1"/>
          </p:cNvSpPr>
          <p:nvPr/>
        </p:nvSpPr>
        <p:spPr bwMode="auto">
          <a:xfrm>
            <a:off x="1011238" y="1031875"/>
            <a:ext cx="23368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b="1">
                <a:solidFill>
                  <a:srgbClr val="000000"/>
                </a:solidFill>
              </a:rPr>
              <a:t>H BRIDGE INVERTER</a:t>
            </a:r>
            <a:endParaRPr lang="en-US" altLang="en-US"/>
          </a:p>
        </p:txBody>
      </p:sp>
      <p:sp>
        <p:nvSpPr>
          <p:cNvPr id="7249" name="Rectangle 142"/>
          <p:cNvSpPr>
            <a:spLocks noChangeArrowheads="1"/>
          </p:cNvSpPr>
          <p:nvPr/>
        </p:nvSpPr>
        <p:spPr bwMode="auto">
          <a:xfrm>
            <a:off x="3346450" y="1031875"/>
            <a:ext cx="635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b="1">
                <a:solidFill>
                  <a:srgbClr val="000000"/>
                </a:solidFill>
              </a:rPr>
              <a:t> </a:t>
            </a:r>
            <a:endParaRPr lang="en-US" altLang="en-US"/>
          </a:p>
        </p:txBody>
      </p:sp>
      <p:graphicFrame>
        <p:nvGraphicFramePr>
          <p:cNvPr id="7250" name="Object 143"/>
          <p:cNvGraphicFramePr>
            <a:graphicFrameLocks noChangeAspect="1"/>
          </p:cNvGraphicFramePr>
          <p:nvPr/>
        </p:nvGraphicFramePr>
        <p:xfrm>
          <a:off x="2459038" y="5964238"/>
          <a:ext cx="2373312" cy="384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1" name="Equation" r:id="rId3" imgW="1409700" imgH="228600" progId="Equation.3">
                  <p:embed/>
                </p:oleObj>
              </mc:Choice>
              <mc:Fallback>
                <p:oleObj name="Equation" r:id="rId3" imgW="14097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59038" y="5964238"/>
                        <a:ext cx="2373312" cy="384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251" name="Line 144"/>
          <p:cNvSpPr>
            <a:spLocks noChangeShapeType="1"/>
          </p:cNvSpPr>
          <p:nvPr/>
        </p:nvSpPr>
        <p:spPr bwMode="auto">
          <a:xfrm flipH="1" flipV="1">
            <a:off x="2228850" y="4311650"/>
            <a:ext cx="384175" cy="1614488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962" name="Line 146"/>
          <p:cNvSpPr>
            <a:spLocks noChangeShapeType="1"/>
          </p:cNvSpPr>
          <p:nvPr/>
        </p:nvSpPr>
        <p:spPr bwMode="auto">
          <a:xfrm>
            <a:off x="3881438" y="3467100"/>
            <a:ext cx="309562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963" name="Line 147"/>
          <p:cNvSpPr>
            <a:spLocks noChangeShapeType="1"/>
          </p:cNvSpPr>
          <p:nvPr/>
        </p:nvSpPr>
        <p:spPr bwMode="auto">
          <a:xfrm>
            <a:off x="3881438" y="4005263"/>
            <a:ext cx="309562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965" name="Line 149"/>
          <p:cNvSpPr>
            <a:spLocks noChangeShapeType="1"/>
          </p:cNvSpPr>
          <p:nvPr/>
        </p:nvSpPr>
        <p:spPr bwMode="auto">
          <a:xfrm>
            <a:off x="3035300" y="3006725"/>
            <a:ext cx="0" cy="306388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969" name="Text Box 153"/>
          <p:cNvSpPr txBox="1">
            <a:spLocks noChangeArrowheads="1"/>
          </p:cNvSpPr>
          <p:nvPr/>
        </p:nvSpPr>
        <p:spPr bwMode="auto">
          <a:xfrm>
            <a:off x="1600200" y="3352800"/>
            <a:ext cx="998538" cy="336550"/>
          </a:xfrm>
          <a:prstGeom prst="rect">
            <a:avLst/>
          </a:prstGeom>
          <a:solidFill>
            <a:srgbClr val="FF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600" b="1">
                <a:solidFill>
                  <a:srgbClr val="FF0000"/>
                </a:solidFill>
              </a:rPr>
              <a:t>− Vdc +</a:t>
            </a:r>
          </a:p>
        </p:txBody>
      </p:sp>
      <p:sp>
        <p:nvSpPr>
          <p:cNvPr id="34970" name="Oval 154"/>
          <p:cNvSpPr>
            <a:spLocks noChangeArrowheads="1"/>
          </p:cNvSpPr>
          <p:nvPr/>
        </p:nvSpPr>
        <p:spPr bwMode="auto">
          <a:xfrm>
            <a:off x="3457575" y="2814638"/>
            <a:ext cx="461963" cy="346075"/>
          </a:xfrm>
          <a:prstGeom prst="ellipse">
            <a:avLst/>
          </a:prstGeom>
          <a:noFill/>
          <a:ln w="25400">
            <a:solidFill>
              <a:srgbClr val="FF0000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4971" name="Oval 155"/>
          <p:cNvSpPr>
            <a:spLocks noChangeArrowheads="1"/>
          </p:cNvSpPr>
          <p:nvPr/>
        </p:nvSpPr>
        <p:spPr bwMode="auto">
          <a:xfrm>
            <a:off x="3457575" y="4349750"/>
            <a:ext cx="461963" cy="346075"/>
          </a:xfrm>
          <a:prstGeom prst="ellipse">
            <a:avLst/>
          </a:prstGeom>
          <a:noFill/>
          <a:ln w="25400">
            <a:solidFill>
              <a:srgbClr val="FF0000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4972" name="Oval 156"/>
          <p:cNvSpPr>
            <a:spLocks noChangeArrowheads="1"/>
          </p:cNvSpPr>
          <p:nvPr/>
        </p:nvSpPr>
        <p:spPr bwMode="auto">
          <a:xfrm>
            <a:off x="1344613" y="2814638"/>
            <a:ext cx="461962" cy="346075"/>
          </a:xfrm>
          <a:prstGeom prst="ellipse">
            <a:avLst/>
          </a:prstGeom>
          <a:noFill/>
          <a:ln w="25400">
            <a:solidFill>
              <a:srgbClr val="FF0000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4973" name="Oval 157"/>
          <p:cNvSpPr>
            <a:spLocks noChangeArrowheads="1"/>
          </p:cNvSpPr>
          <p:nvPr/>
        </p:nvSpPr>
        <p:spPr bwMode="auto">
          <a:xfrm>
            <a:off x="1346200" y="4349750"/>
            <a:ext cx="461963" cy="346075"/>
          </a:xfrm>
          <a:prstGeom prst="ellipse">
            <a:avLst/>
          </a:prstGeom>
          <a:noFill/>
          <a:ln w="25400">
            <a:solidFill>
              <a:srgbClr val="FF0000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4976" name="Line 160"/>
          <p:cNvSpPr>
            <a:spLocks noChangeShapeType="1"/>
          </p:cNvSpPr>
          <p:nvPr/>
        </p:nvSpPr>
        <p:spPr bwMode="auto">
          <a:xfrm>
            <a:off x="3765550" y="2084388"/>
            <a:ext cx="423863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978" name="Line 162"/>
          <p:cNvSpPr>
            <a:spLocks noChangeShapeType="1"/>
          </p:cNvSpPr>
          <p:nvPr/>
        </p:nvSpPr>
        <p:spPr bwMode="auto">
          <a:xfrm>
            <a:off x="914400" y="4572000"/>
            <a:ext cx="0" cy="306388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979" name="Line 163"/>
          <p:cNvSpPr>
            <a:spLocks noChangeShapeType="1"/>
          </p:cNvSpPr>
          <p:nvPr/>
        </p:nvSpPr>
        <p:spPr bwMode="auto">
          <a:xfrm>
            <a:off x="914400" y="3048000"/>
            <a:ext cx="241300" cy="147638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53746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9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9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9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9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969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9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9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9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95" grpId="0" animBg="1"/>
      <p:bldP spid="34962" grpId="0" animBg="1"/>
      <p:bldP spid="34963" grpId="0" animBg="1"/>
      <p:bldP spid="34965" grpId="0" animBg="1"/>
      <p:bldP spid="34969" grpId="0" autoUpdateAnimBg="0"/>
      <p:bldP spid="34970" grpId="0" animBg="1"/>
      <p:bldP spid="34971" grpId="0" animBg="1"/>
      <p:bldP spid="34972" grpId="0" animBg="1"/>
      <p:bldP spid="34973" grpId="0" animBg="1"/>
      <p:bldP spid="34976" grpId="0" animBg="1"/>
      <p:bldP spid="34978" grpId="0" animBg="1"/>
      <p:bldP spid="3497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4AADBC8-DBF8-4C29-BF31-C2544C1A6B9C}" type="slidenum">
              <a:rPr lang="en-US" altLang="en-US"/>
              <a:pPr/>
              <a:t>10</a:t>
            </a:fld>
            <a:endParaRPr lang="en-US" altLang="en-US"/>
          </a:p>
        </p:txBody>
      </p:sp>
      <p:sp>
        <p:nvSpPr>
          <p:cNvPr id="8195" name="Rectangle 2"/>
          <p:cNvSpPr>
            <a:spLocks noChangeArrowheads="1"/>
          </p:cNvSpPr>
          <p:nvPr/>
        </p:nvSpPr>
        <p:spPr bwMode="auto">
          <a:xfrm>
            <a:off x="646113" y="922338"/>
            <a:ext cx="38100" cy="182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20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endParaRPr lang="en-US" altLang="en-US"/>
          </a:p>
        </p:txBody>
      </p:sp>
      <p:grpSp>
        <p:nvGrpSpPr>
          <p:cNvPr id="8196" name="Group 3"/>
          <p:cNvGrpSpPr>
            <a:grpSpLocks/>
          </p:cNvGrpSpPr>
          <p:nvPr/>
        </p:nvGrpSpPr>
        <p:grpSpPr bwMode="auto">
          <a:xfrm>
            <a:off x="4232275" y="1066800"/>
            <a:ext cx="4340225" cy="1414463"/>
            <a:chOff x="2666" y="672"/>
            <a:chExt cx="2734" cy="891"/>
          </a:xfrm>
        </p:grpSpPr>
        <p:sp>
          <p:nvSpPr>
            <p:cNvPr id="8319" name="Rectangle 4"/>
            <p:cNvSpPr>
              <a:spLocks noChangeArrowheads="1"/>
            </p:cNvSpPr>
            <p:nvPr/>
          </p:nvSpPr>
          <p:spPr bwMode="auto">
            <a:xfrm>
              <a:off x="2666" y="672"/>
              <a:ext cx="2734" cy="891"/>
            </a:xfrm>
            <a:prstGeom prst="rect">
              <a:avLst/>
            </a:prstGeom>
            <a:noFill/>
            <a:ln w="9525" cap="rnd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8320" name="Rectangle 5"/>
            <p:cNvSpPr>
              <a:spLocks noChangeArrowheads="1"/>
            </p:cNvSpPr>
            <p:nvPr/>
          </p:nvSpPr>
          <p:spPr bwMode="auto">
            <a:xfrm>
              <a:off x="2728" y="708"/>
              <a:ext cx="1856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>
                  <a:solidFill>
                    <a:srgbClr val="000000"/>
                  </a:solidFill>
                </a:rPr>
                <a:t>Corresponding values of Vab</a:t>
              </a:r>
              <a:endParaRPr lang="en-US" altLang="en-US"/>
            </a:p>
          </p:txBody>
        </p:sp>
        <p:sp>
          <p:nvSpPr>
            <p:cNvPr id="8321" name="Rectangle 6"/>
            <p:cNvSpPr>
              <a:spLocks noChangeArrowheads="1"/>
            </p:cNvSpPr>
            <p:nvPr/>
          </p:nvSpPr>
          <p:spPr bwMode="auto">
            <a:xfrm>
              <a:off x="4585" y="708"/>
              <a:ext cx="40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>
                  <a:solidFill>
                    <a:srgbClr val="000000"/>
                  </a:solidFill>
                </a:rPr>
                <a:t> </a:t>
              </a:r>
              <a:endParaRPr lang="en-US" altLang="en-US"/>
            </a:p>
          </p:txBody>
        </p:sp>
        <p:sp>
          <p:nvSpPr>
            <p:cNvPr id="8322" name="Rectangle 7"/>
            <p:cNvSpPr>
              <a:spLocks noChangeArrowheads="1"/>
            </p:cNvSpPr>
            <p:nvPr/>
          </p:nvSpPr>
          <p:spPr bwMode="auto">
            <a:xfrm>
              <a:off x="2728" y="874"/>
              <a:ext cx="50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>
                  <a:solidFill>
                    <a:srgbClr val="000000"/>
                  </a:solidFill>
                </a:rPr>
                <a:t>•</a:t>
              </a:r>
              <a:endParaRPr lang="en-US" altLang="en-US"/>
            </a:p>
          </p:txBody>
        </p:sp>
        <p:sp>
          <p:nvSpPr>
            <p:cNvPr id="8323" name="Rectangle 8"/>
            <p:cNvSpPr>
              <a:spLocks noChangeArrowheads="1"/>
            </p:cNvSpPr>
            <p:nvPr/>
          </p:nvSpPr>
          <p:spPr bwMode="auto">
            <a:xfrm>
              <a:off x="2778" y="874"/>
              <a:ext cx="636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>
                  <a:solidFill>
                    <a:srgbClr val="000000"/>
                  </a:solidFill>
                </a:rPr>
                <a:t>A+ closed</a:t>
              </a:r>
              <a:endParaRPr lang="en-US" altLang="en-US"/>
            </a:p>
          </p:txBody>
        </p:sp>
        <p:sp>
          <p:nvSpPr>
            <p:cNvPr id="8324" name="Rectangle 9"/>
            <p:cNvSpPr>
              <a:spLocks noChangeArrowheads="1"/>
            </p:cNvSpPr>
            <p:nvPr/>
          </p:nvSpPr>
          <p:spPr bwMode="auto">
            <a:xfrm>
              <a:off x="3414" y="869"/>
              <a:ext cx="40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b="1">
                  <a:solidFill>
                    <a:srgbClr val="000000"/>
                  </a:solidFill>
                </a:rPr>
                <a:t> </a:t>
              </a:r>
              <a:endParaRPr lang="en-US" altLang="en-US"/>
            </a:p>
          </p:txBody>
        </p:sp>
        <p:sp>
          <p:nvSpPr>
            <p:cNvPr id="8325" name="Rectangle 10"/>
            <p:cNvSpPr>
              <a:spLocks noChangeArrowheads="1"/>
            </p:cNvSpPr>
            <p:nvPr/>
          </p:nvSpPr>
          <p:spPr bwMode="auto">
            <a:xfrm>
              <a:off x="3454" y="874"/>
              <a:ext cx="376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>
                  <a:solidFill>
                    <a:srgbClr val="000000"/>
                  </a:solidFill>
                </a:rPr>
                <a:t>and B</a:t>
              </a:r>
              <a:endParaRPr lang="en-US" altLang="en-US"/>
            </a:p>
          </p:txBody>
        </p:sp>
        <p:sp>
          <p:nvSpPr>
            <p:cNvPr id="8326" name="Rectangle 11"/>
            <p:cNvSpPr>
              <a:spLocks noChangeArrowheads="1"/>
            </p:cNvSpPr>
            <p:nvPr/>
          </p:nvSpPr>
          <p:spPr bwMode="auto">
            <a:xfrm>
              <a:off x="3832" y="874"/>
              <a:ext cx="80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>
                  <a:solidFill>
                    <a:srgbClr val="000000"/>
                  </a:solidFill>
                </a:rPr>
                <a:t>–</a:t>
              </a:r>
              <a:endParaRPr lang="en-US" altLang="en-US"/>
            </a:p>
          </p:txBody>
        </p:sp>
        <p:sp>
          <p:nvSpPr>
            <p:cNvPr id="8327" name="Rectangle 12"/>
            <p:cNvSpPr>
              <a:spLocks noChangeArrowheads="1"/>
            </p:cNvSpPr>
            <p:nvPr/>
          </p:nvSpPr>
          <p:spPr bwMode="auto">
            <a:xfrm>
              <a:off x="3911" y="874"/>
              <a:ext cx="1204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>
                  <a:solidFill>
                    <a:srgbClr val="000000"/>
                  </a:solidFill>
                </a:rPr>
                <a:t> closed, Vab = Vdc</a:t>
              </a:r>
              <a:endParaRPr lang="en-US" altLang="en-US"/>
            </a:p>
          </p:txBody>
        </p:sp>
        <p:sp>
          <p:nvSpPr>
            <p:cNvPr id="8328" name="Rectangle 13"/>
            <p:cNvSpPr>
              <a:spLocks noChangeArrowheads="1"/>
            </p:cNvSpPr>
            <p:nvPr/>
          </p:nvSpPr>
          <p:spPr bwMode="auto">
            <a:xfrm>
              <a:off x="5117" y="874"/>
              <a:ext cx="40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>
                  <a:solidFill>
                    <a:srgbClr val="000000"/>
                  </a:solidFill>
                </a:rPr>
                <a:t> </a:t>
              </a:r>
              <a:endParaRPr lang="en-US" altLang="en-US"/>
            </a:p>
          </p:txBody>
        </p:sp>
        <p:sp>
          <p:nvSpPr>
            <p:cNvPr id="8329" name="Rectangle 14"/>
            <p:cNvSpPr>
              <a:spLocks noChangeArrowheads="1"/>
            </p:cNvSpPr>
            <p:nvPr/>
          </p:nvSpPr>
          <p:spPr bwMode="auto">
            <a:xfrm>
              <a:off x="2728" y="1040"/>
              <a:ext cx="50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>
                  <a:solidFill>
                    <a:srgbClr val="000000"/>
                  </a:solidFill>
                </a:rPr>
                <a:t>•</a:t>
              </a:r>
              <a:endParaRPr lang="en-US" altLang="en-US"/>
            </a:p>
          </p:txBody>
        </p:sp>
        <p:sp>
          <p:nvSpPr>
            <p:cNvPr id="8330" name="Rectangle 15"/>
            <p:cNvSpPr>
              <a:spLocks noChangeArrowheads="1"/>
            </p:cNvSpPr>
            <p:nvPr/>
          </p:nvSpPr>
          <p:spPr bwMode="auto">
            <a:xfrm>
              <a:off x="2778" y="1040"/>
              <a:ext cx="2172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>
                  <a:solidFill>
                    <a:srgbClr val="000000"/>
                  </a:solidFill>
                </a:rPr>
                <a:t>A+ closed and B+ closed, Vab = 0</a:t>
              </a:r>
              <a:endParaRPr lang="en-US" altLang="en-US"/>
            </a:p>
          </p:txBody>
        </p:sp>
        <p:sp>
          <p:nvSpPr>
            <p:cNvPr id="8331" name="Rectangle 16"/>
            <p:cNvSpPr>
              <a:spLocks noChangeArrowheads="1"/>
            </p:cNvSpPr>
            <p:nvPr/>
          </p:nvSpPr>
          <p:spPr bwMode="auto">
            <a:xfrm>
              <a:off x="4953" y="1040"/>
              <a:ext cx="40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>
                  <a:solidFill>
                    <a:srgbClr val="000000"/>
                  </a:solidFill>
                </a:rPr>
                <a:t> </a:t>
              </a:r>
              <a:endParaRPr lang="en-US" altLang="en-US"/>
            </a:p>
          </p:txBody>
        </p:sp>
        <p:sp>
          <p:nvSpPr>
            <p:cNvPr id="8332" name="Rectangle 17"/>
            <p:cNvSpPr>
              <a:spLocks noChangeArrowheads="1"/>
            </p:cNvSpPr>
            <p:nvPr/>
          </p:nvSpPr>
          <p:spPr bwMode="auto">
            <a:xfrm>
              <a:off x="2728" y="1206"/>
              <a:ext cx="50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>
                  <a:solidFill>
                    <a:srgbClr val="000000"/>
                  </a:solidFill>
                </a:rPr>
                <a:t>•</a:t>
              </a:r>
              <a:endParaRPr lang="en-US" altLang="en-US"/>
            </a:p>
          </p:txBody>
        </p:sp>
        <p:sp>
          <p:nvSpPr>
            <p:cNvPr id="8333" name="Rectangle 18"/>
            <p:cNvSpPr>
              <a:spLocks noChangeArrowheads="1"/>
            </p:cNvSpPr>
            <p:nvPr/>
          </p:nvSpPr>
          <p:spPr bwMode="auto">
            <a:xfrm>
              <a:off x="2778" y="1206"/>
              <a:ext cx="1052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>
                  <a:solidFill>
                    <a:srgbClr val="000000"/>
                  </a:solidFill>
                </a:rPr>
                <a:t>B+ closed and A</a:t>
              </a:r>
              <a:endParaRPr lang="en-US" altLang="en-US"/>
            </a:p>
          </p:txBody>
        </p:sp>
        <p:sp>
          <p:nvSpPr>
            <p:cNvPr id="8334" name="Rectangle 19"/>
            <p:cNvSpPr>
              <a:spLocks noChangeArrowheads="1"/>
            </p:cNvSpPr>
            <p:nvPr/>
          </p:nvSpPr>
          <p:spPr bwMode="auto">
            <a:xfrm>
              <a:off x="3832" y="1206"/>
              <a:ext cx="80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>
                  <a:solidFill>
                    <a:srgbClr val="000000"/>
                  </a:solidFill>
                </a:rPr>
                <a:t>–</a:t>
              </a:r>
              <a:endParaRPr lang="en-US" altLang="en-US"/>
            </a:p>
          </p:txBody>
        </p:sp>
        <p:sp>
          <p:nvSpPr>
            <p:cNvPr id="8335" name="Rectangle 20"/>
            <p:cNvSpPr>
              <a:spLocks noChangeArrowheads="1"/>
            </p:cNvSpPr>
            <p:nvPr/>
          </p:nvSpPr>
          <p:spPr bwMode="auto">
            <a:xfrm>
              <a:off x="3911" y="1206"/>
              <a:ext cx="956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>
                  <a:solidFill>
                    <a:srgbClr val="000000"/>
                  </a:solidFill>
                </a:rPr>
                <a:t> closed, Vab = </a:t>
              </a:r>
              <a:endParaRPr lang="en-US" altLang="en-US"/>
            </a:p>
          </p:txBody>
        </p:sp>
        <p:sp>
          <p:nvSpPr>
            <p:cNvPr id="8336" name="Rectangle 21"/>
            <p:cNvSpPr>
              <a:spLocks noChangeArrowheads="1"/>
            </p:cNvSpPr>
            <p:nvPr/>
          </p:nvSpPr>
          <p:spPr bwMode="auto">
            <a:xfrm>
              <a:off x="4870" y="1206"/>
              <a:ext cx="80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>
                  <a:solidFill>
                    <a:srgbClr val="000000"/>
                  </a:solidFill>
                </a:rPr>
                <a:t>–</a:t>
              </a:r>
              <a:endParaRPr lang="en-US" altLang="en-US"/>
            </a:p>
          </p:txBody>
        </p:sp>
        <p:sp>
          <p:nvSpPr>
            <p:cNvPr id="8337" name="Rectangle 22"/>
            <p:cNvSpPr>
              <a:spLocks noChangeArrowheads="1"/>
            </p:cNvSpPr>
            <p:nvPr/>
          </p:nvSpPr>
          <p:spPr bwMode="auto">
            <a:xfrm>
              <a:off x="4949" y="1206"/>
              <a:ext cx="248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>
                  <a:solidFill>
                    <a:srgbClr val="000000"/>
                  </a:solidFill>
                </a:rPr>
                <a:t>Vdc</a:t>
              </a:r>
              <a:endParaRPr lang="en-US" altLang="en-US"/>
            </a:p>
          </p:txBody>
        </p:sp>
        <p:sp>
          <p:nvSpPr>
            <p:cNvPr id="8338" name="Rectangle 23"/>
            <p:cNvSpPr>
              <a:spLocks noChangeArrowheads="1"/>
            </p:cNvSpPr>
            <p:nvPr/>
          </p:nvSpPr>
          <p:spPr bwMode="auto">
            <a:xfrm>
              <a:off x="5197" y="1206"/>
              <a:ext cx="40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>
                  <a:solidFill>
                    <a:srgbClr val="000000"/>
                  </a:solidFill>
                </a:rPr>
                <a:t> </a:t>
              </a:r>
              <a:endParaRPr lang="en-US" altLang="en-US"/>
            </a:p>
          </p:txBody>
        </p:sp>
        <p:sp>
          <p:nvSpPr>
            <p:cNvPr id="8339" name="Rectangle 24"/>
            <p:cNvSpPr>
              <a:spLocks noChangeArrowheads="1"/>
            </p:cNvSpPr>
            <p:nvPr/>
          </p:nvSpPr>
          <p:spPr bwMode="auto">
            <a:xfrm>
              <a:off x="2728" y="1371"/>
              <a:ext cx="50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>
                  <a:solidFill>
                    <a:srgbClr val="000000"/>
                  </a:solidFill>
                </a:rPr>
                <a:t>•</a:t>
              </a:r>
              <a:endParaRPr lang="en-US" altLang="en-US"/>
            </a:p>
          </p:txBody>
        </p:sp>
        <p:sp>
          <p:nvSpPr>
            <p:cNvPr id="8340" name="Rectangle 25"/>
            <p:cNvSpPr>
              <a:spLocks noChangeArrowheads="1"/>
            </p:cNvSpPr>
            <p:nvPr/>
          </p:nvSpPr>
          <p:spPr bwMode="auto">
            <a:xfrm>
              <a:off x="2778" y="1371"/>
              <a:ext cx="96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>
                  <a:solidFill>
                    <a:srgbClr val="000000"/>
                  </a:solidFill>
                </a:rPr>
                <a:t>B</a:t>
              </a:r>
              <a:endParaRPr lang="en-US" altLang="en-US"/>
            </a:p>
          </p:txBody>
        </p:sp>
        <p:sp>
          <p:nvSpPr>
            <p:cNvPr id="8341" name="Rectangle 26"/>
            <p:cNvSpPr>
              <a:spLocks noChangeArrowheads="1"/>
            </p:cNvSpPr>
            <p:nvPr/>
          </p:nvSpPr>
          <p:spPr bwMode="auto">
            <a:xfrm>
              <a:off x="2874" y="1371"/>
              <a:ext cx="80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>
                  <a:solidFill>
                    <a:srgbClr val="000000"/>
                  </a:solidFill>
                </a:rPr>
                <a:t>–</a:t>
              </a:r>
              <a:endParaRPr lang="en-US" altLang="en-US"/>
            </a:p>
          </p:txBody>
        </p:sp>
        <p:sp>
          <p:nvSpPr>
            <p:cNvPr id="8342" name="Rectangle 27"/>
            <p:cNvSpPr>
              <a:spLocks noChangeArrowheads="1"/>
            </p:cNvSpPr>
            <p:nvPr/>
          </p:nvSpPr>
          <p:spPr bwMode="auto">
            <a:xfrm>
              <a:off x="2954" y="1371"/>
              <a:ext cx="872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>
                  <a:solidFill>
                    <a:srgbClr val="000000"/>
                  </a:solidFill>
                </a:rPr>
                <a:t> closed and A</a:t>
              </a:r>
              <a:endParaRPr lang="en-US" altLang="en-US"/>
            </a:p>
          </p:txBody>
        </p:sp>
        <p:sp>
          <p:nvSpPr>
            <p:cNvPr id="8343" name="Rectangle 28"/>
            <p:cNvSpPr>
              <a:spLocks noChangeArrowheads="1"/>
            </p:cNvSpPr>
            <p:nvPr/>
          </p:nvSpPr>
          <p:spPr bwMode="auto">
            <a:xfrm>
              <a:off x="3827" y="1371"/>
              <a:ext cx="80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>
                  <a:solidFill>
                    <a:srgbClr val="000000"/>
                  </a:solidFill>
                </a:rPr>
                <a:t>–</a:t>
              </a:r>
              <a:endParaRPr lang="en-US" altLang="en-US"/>
            </a:p>
          </p:txBody>
        </p:sp>
        <p:sp>
          <p:nvSpPr>
            <p:cNvPr id="8344" name="Rectangle 29"/>
            <p:cNvSpPr>
              <a:spLocks noChangeArrowheads="1"/>
            </p:cNvSpPr>
            <p:nvPr/>
          </p:nvSpPr>
          <p:spPr bwMode="auto">
            <a:xfrm>
              <a:off x="3907" y="1371"/>
              <a:ext cx="1036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>
                  <a:solidFill>
                    <a:srgbClr val="000000"/>
                  </a:solidFill>
                </a:rPr>
                <a:t> closed, Vab = 0</a:t>
              </a:r>
              <a:endParaRPr lang="en-US" altLang="en-US"/>
            </a:p>
          </p:txBody>
        </p:sp>
        <p:sp>
          <p:nvSpPr>
            <p:cNvPr id="8345" name="Rectangle 30"/>
            <p:cNvSpPr>
              <a:spLocks noChangeArrowheads="1"/>
            </p:cNvSpPr>
            <p:nvPr/>
          </p:nvSpPr>
          <p:spPr bwMode="auto">
            <a:xfrm>
              <a:off x="4944" y="1371"/>
              <a:ext cx="40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>
                  <a:solidFill>
                    <a:srgbClr val="000000"/>
                  </a:solidFill>
                </a:rPr>
                <a:t> </a:t>
              </a:r>
              <a:endParaRPr lang="en-US" altLang="en-US"/>
            </a:p>
          </p:txBody>
        </p:sp>
      </p:grpSp>
      <p:sp>
        <p:nvSpPr>
          <p:cNvPr id="8197" name="Rectangle 31"/>
          <p:cNvSpPr>
            <a:spLocks noChangeArrowheads="1"/>
          </p:cNvSpPr>
          <p:nvPr/>
        </p:nvSpPr>
        <p:spPr bwMode="auto">
          <a:xfrm>
            <a:off x="4232275" y="3257550"/>
            <a:ext cx="4340225" cy="1152525"/>
          </a:xfrm>
          <a:prstGeom prst="rect">
            <a:avLst/>
          </a:prstGeom>
          <a:noFill/>
          <a:ln w="9525" cap="rnd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8198" name="Rectangle 32"/>
          <p:cNvSpPr>
            <a:spLocks noChangeArrowheads="1"/>
          </p:cNvSpPr>
          <p:nvPr/>
        </p:nvSpPr>
        <p:spPr bwMode="auto">
          <a:xfrm>
            <a:off x="4330700" y="3316288"/>
            <a:ext cx="79375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000000"/>
                </a:solidFill>
              </a:rPr>
              <a:t>•</a:t>
            </a:r>
            <a:endParaRPr lang="en-US" altLang="en-US"/>
          </a:p>
        </p:txBody>
      </p:sp>
      <p:sp>
        <p:nvSpPr>
          <p:cNvPr id="8199" name="Rectangle 33"/>
          <p:cNvSpPr>
            <a:spLocks noChangeArrowheads="1"/>
          </p:cNvSpPr>
          <p:nvPr/>
        </p:nvSpPr>
        <p:spPr bwMode="auto">
          <a:xfrm>
            <a:off x="4410075" y="3316288"/>
            <a:ext cx="6350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000000"/>
                </a:solidFill>
              </a:rPr>
              <a:t> </a:t>
            </a:r>
            <a:endParaRPr lang="en-US" altLang="en-US"/>
          </a:p>
        </p:txBody>
      </p:sp>
      <p:sp>
        <p:nvSpPr>
          <p:cNvPr id="8200" name="Rectangle 34"/>
          <p:cNvSpPr>
            <a:spLocks noChangeArrowheads="1"/>
          </p:cNvSpPr>
          <p:nvPr/>
        </p:nvSpPr>
        <p:spPr bwMode="auto">
          <a:xfrm>
            <a:off x="4440238" y="3316288"/>
            <a:ext cx="408940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000000"/>
                </a:solidFill>
              </a:rPr>
              <a:t>The free wheeling diodes permit current </a:t>
            </a:r>
            <a:endParaRPr lang="en-US" altLang="en-US"/>
          </a:p>
        </p:txBody>
      </p:sp>
      <p:sp>
        <p:nvSpPr>
          <p:cNvPr id="8201" name="Rectangle 35"/>
          <p:cNvSpPr>
            <a:spLocks noChangeArrowheads="1"/>
          </p:cNvSpPr>
          <p:nvPr/>
        </p:nvSpPr>
        <p:spPr bwMode="auto">
          <a:xfrm>
            <a:off x="4440238" y="3578225"/>
            <a:ext cx="16383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000000"/>
                </a:solidFill>
              </a:rPr>
              <a:t>to flow even if al</a:t>
            </a:r>
            <a:endParaRPr lang="en-US" altLang="en-US"/>
          </a:p>
        </p:txBody>
      </p:sp>
      <p:sp>
        <p:nvSpPr>
          <p:cNvPr id="8202" name="Rectangle 36"/>
          <p:cNvSpPr>
            <a:spLocks noChangeArrowheads="1"/>
          </p:cNvSpPr>
          <p:nvPr/>
        </p:nvSpPr>
        <p:spPr bwMode="auto">
          <a:xfrm>
            <a:off x="6078538" y="3578225"/>
            <a:ext cx="20828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000000"/>
                </a:solidFill>
              </a:rPr>
              <a:t>l switches are open  </a:t>
            </a:r>
            <a:endParaRPr lang="en-US" altLang="en-US"/>
          </a:p>
        </p:txBody>
      </p:sp>
      <p:sp>
        <p:nvSpPr>
          <p:cNvPr id="8203" name="Rectangle 37"/>
          <p:cNvSpPr>
            <a:spLocks noChangeArrowheads="1"/>
          </p:cNvSpPr>
          <p:nvPr/>
        </p:nvSpPr>
        <p:spPr bwMode="auto">
          <a:xfrm>
            <a:off x="8137525" y="3578225"/>
            <a:ext cx="635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000000"/>
                </a:solidFill>
              </a:rPr>
              <a:t> </a:t>
            </a:r>
            <a:endParaRPr lang="en-US" altLang="en-US"/>
          </a:p>
        </p:txBody>
      </p:sp>
      <p:sp>
        <p:nvSpPr>
          <p:cNvPr id="8204" name="Rectangle 38"/>
          <p:cNvSpPr>
            <a:spLocks noChangeArrowheads="1"/>
          </p:cNvSpPr>
          <p:nvPr/>
        </p:nvSpPr>
        <p:spPr bwMode="auto">
          <a:xfrm>
            <a:off x="4330700" y="3840163"/>
            <a:ext cx="79375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000000"/>
                </a:solidFill>
              </a:rPr>
              <a:t>•</a:t>
            </a:r>
            <a:endParaRPr lang="en-US" altLang="en-US"/>
          </a:p>
        </p:txBody>
      </p:sp>
      <p:sp>
        <p:nvSpPr>
          <p:cNvPr id="8205" name="Rectangle 39"/>
          <p:cNvSpPr>
            <a:spLocks noChangeArrowheads="1"/>
          </p:cNvSpPr>
          <p:nvPr/>
        </p:nvSpPr>
        <p:spPr bwMode="auto">
          <a:xfrm>
            <a:off x="4410075" y="3840163"/>
            <a:ext cx="6350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000000"/>
                </a:solidFill>
              </a:rPr>
              <a:t> </a:t>
            </a:r>
            <a:endParaRPr lang="en-US" altLang="en-US"/>
          </a:p>
        </p:txBody>
      </p:sp>
      <p:sp>
        <p:nvSpPr>
          <p:cNvPr id="8206" name="Rectangle 40"/>
          <p:cNvSpPr>
            <a:spLocks noChangeArrowheads="1"/>
          </p:cNvSpPr>
          <p:nvPr/>
        </p:nvSpPr>
        <p:spPr bwMode="auto">
          <a:xfrm>
            <a:off x="4440238" y="3840163"/>
            <a:ext cx="341630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000000"/>
                </a:solidFill>
              </a:rPr>
              <a:t>These diodes also permit lagging </a:t>
            </a:r>
            <a:endParaRPr lang="en-US" altLang="en-US"/>
          </a:p>
        </p:txBody>
      </p:sp>
      <p:sp>
        <p:nvSpPr>
          <p:cNvPr id="8207" name="Rectangle 41"/>
          <p:cNvSpPr>
            <a:spLocks noChangeArrowheads="1"/>
          </p:cNvSpPr>
          <p:nvPr/>
        </p:nvSpPr>
        <p:spPr bwMode="auto">
          <a:xfrm>
            <a:off x="4440238" y="4103688"/>
            <a:ext cx="336550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000000"/>
                </a:solidFill>
              </a:rPr>
              <a:t>currents to flow in inductive loads</a:t>
            </a:r>
            <a:endParaRPr lang="en-US" altLang="en-US"/>
          </a:p>
        </p:txBody>
      </p:sp>
      <p:sp>
        <p:nvSpPr>
          <p:cNvPr id="8208" name="Rectangle 42"/>
          <p:cNvSpPr>
            <a:spLocks noChangeArrowheads="1"/>
          </p:cNvSpPr>
          <p:nvPr/>
        </p:nvSpPr>
        <p:spPr bwMode="auto">
          <a:xfrm>
            <a:off x="7807325" y="4103688"/>
            <a:ext cx="6350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000000"/>
                </a:solidFill>
              </a:rPr>
              <a:t> </a:t>
            </a:r>
            <a:endParaRPr lang="en-US" altLang="en-US"/>
          </a:p>
        </p:txBody>
      </p:sp>
      <p:sp>
        <p:nvSpPr>
          <p:cNvPr id="8209" name="Line 43"/>
          <p:cNvSpPr>
            <a:spLocks noChangeShapeType="1"/>
          </p:cNvSpPr>
          <p:nvPr/>
        </p:nvSpPr>
        <p:spPr bwMode="auto">
          <a:xfrm>
            <a:off x="906463" y="2419350"/>
            <a:ext cx="1587" cy="488950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210" name="Line 44"/>
          <p:cNvSpPr>
            <a:spLocks noChangeShapeType="1"/>
          </p:cNvSpPr>
          <p:nvPr/>
        </p:nvSpPr>
        <p:spPr bwMode="auto">
          <a:xfrm>
            <a:off x="906463" y="2906713"/>
            <a:ext cx="1587" cy="168275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885" name="Line 45"/>
          <p:cNvSpPr>
            <a:spLocks noChangeShapeType="1"/>
          </p:cNvSpPr>
          <p:nvPr/>
        </p:nvSpPr>
        <p:spPr bwMode="auto">
          <a:xfrm>
            <a:off x="906463" y="3074988"/>
            <a:ext cx="242887" cy="149225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212" name="Line 46"/>
          <p:cNvSpPr>
            <a:spLocks noChangeShapeType="1"/>
          </p:cNvSpPr>
          <p:nvPr/>
        </p:nvSpPr>
        <p:spPr bwMode="auto">
          <a:xfrm>
            <a:off x="906463" y="3287713"/>
            <a:ext cx="1587" cy="641350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8213" name="Group 47"/>
          <p:cNvGrpSpPr>
            <a:grpSpLocks/>
          </p:cNvGrpSpPr>
          <p:nvPr/>
        </p:nvGrpSpPr>
        <p:grpSpPr bwMode="auto">
          <a:xfrm>
            <a:off x="1422400" y="2919413"/>
            <a:ext cx="288925" cy="149225"/>
            <a:chOff x="896" y="1839"/>
            <a:chExt cx="182" cy="94"/>
          </a:xfrm>
        </p:grpSpPr>
        <p:grpSp>
          <p:nvGrpSpPr>
            <p:cNvPr id="8315" name="Group 48"/>
            <p:cNvGrpSpPr>
              <a:grpSpLocks/>
            </p:cNvGrpSpPr>
            <p:nvPr/>
          </p:nvGrpSpPr>
          <p:grpSpPr bwMode="auto">
            <a:xfrm>
              <a:off x="906" y="1839"/>
              <a:ext cx="162" cy="94"/>
              <a:chOff x="906" y="1839"/>
              <a:chExt cx="162" cy="94"/>
            </a:xfrm>
          </p:grpSpPr>
          <p:sp>
            <p:nvSpPr>
              <p:cNvPr id="8317" name="Freeform 49"/>
              <p:cNvSpPr>
                <a:spLocks/>
              </p:cNvSpPr>
              <p:nvPr/>
            </p:nvSpPr>
            <p:spPr bwMode="auto">
              <a:xfrm>
                <a:off x="906" y="1839"/>
                <a:ext cx="162" cy="94"/>
              </a:xfrm>
              <a:custGeom>
                <a:avLst/>
                <a:gdLst>
                  <a:gd name="T0" fmla="*/ 81 w 162"/>
                  <a:gd name="T1" fmla="*/ 0 h 94"/>
                  <a:gd name="T2" fmla="*/ 0 w 162"/>
                  <a:gd name="T3" fmla="*/ 94 h 94"/>
                  <a:gd name="T4" fmla="*/ 162 w 162"/>
                  <a:gd name="T5" fmla="*/ 94 h 94"/>
                  <a:gd name="T6" fmla="*/ 81 w 162"/>
                  <a:gd name="T7" fmla="*/ 0 h 94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62" h="94">
                    <a:moveTo>
                      <a:pt x="81" y="0"/>
                    </a:moveTo>
                    <a:lnTo>
                      <a:pt x="0" y="94"/>
                    </a:lnTo>
                    <a:lnTo>
                      <a:pt x="162" y="94"/>
                    </a:lnTo>
                    <a:lnTo>
                      <a:pt x="81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318" name="Freeform 50"/>
              <p:cNvSpPr>
                <a:spLocks/>
              </p:cNvSpPr>
              <p:nvPr/>
            </p:nvSpPr>
            <p:spPr bwMode="auto">
              <a:xfrm>
                <a:off x="906" y="1839"/>
                <a:ext cx="162" cy="94"/>
              </a:xfrm>
              <a:custGeom>
                <a:avLst/>
                <a:gdLst>
                  <a:gd name="T0" fmla="*/ 81 w 162"/>
                  <a:gd name="T1" fmla="*/ 0 h 94"/>
                  <a:gd name="T2" fmla="*/ 0 w 162"/>
                  <a:gd name="T3" fmla="*/ 94 h 94"/>
                  <a:gd name="T4" fmla="*/ 162 w 162"/>
                  <a:gd name="T5" fmla="*/ 94 h 94"/>
                  <a:gd name="T6" fmla="*/ 81 w 162"/>
                  <a:gd name="T7" fmla="*/ 0 h 94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62" h="94">
                    <a:moveTo>
                      <a:pt x="81" y="0"/>
                    </a:moveTo>
                    <a:lnTo>
                      <a:pt x="0" y="94"/>
                    </a:lnTo>
                    <a:lnTo>
                      <a:pt x="162" y="94"/>
                    </a:lnTo>
                    <a:lnTo>
                      <a:pt x="81" y="0"/>
                    </a:lnTo>
                    <a:close/>
                  </a:path>
                </a:pathLst>
              </a:custGeom>
              <a:noFill/>
              <a:ln w="15875" cap="rnd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8316" name="Line 51"/>
            <p:cNvSpPr>
              <a:spLocks noChangeShapeType="1"/>
            </p:cNvSpPr>
            <p:nvPr/>
          </p:nvSpPr>
          <p:spPr bwMode="auto">
            <a:xfrm>
              <a:off x="896" y="1839"/>
              <a:ext cx="18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214" name="Line 52"/>
          <p:cNvSpPr>
            <a:spLocks noChangeShapeType="1"/>
          </p:cNvSpPr>
          <p:nvPr/>
        </p:nvSpPr>
        <p:spPr bwMode="auto">
          <a:xfrm flipV="1">
            <a:off x="1566863" y="2647950"/>
            <a:ext cx="1587" cy="271463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215" name="Line 53"/>
          <p:cNvSpPr>
            <a:spLocks noChangeShapeType="1"/>
          </p:cNvSpPr>
          <p:nvPr/>
        </p:nvSpPr>
        <p:spPr bwMode="auto">
          <a:xfrm flipV="1">
            <a:off x="1566863" y="3078163"/>
            <a:ext cx="1587" cy="533400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216" name="Line 54"/>
          <p:cNvSpPr>
            <a:spLocks noChangeShapeType="1"/>
          </p:cNvSpPr>
          <p:nvPr/>
        </p:nvSpPr>
        <p:spPr bwMode="auto">
          <a:xfrm flipH="1">
            <a:off x="915988" y="2647950"/>
            <a:ext cx="650875" cy="1588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217" name="Line 55"/>
          <p:cNvSpPr>
            <a:spLocks noChangeShapeType="1"/>
          </p:cNvSpPr>
          <p:nvPr/>
        </p:nvSpPr>
        <p:spPr bwMode="auto">
          <a:xfrm>
            <a:off x="3030538" y="2419350"/>
            <a:ext cx="1587" cy="488950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218" name="Line 56"/>
          <p:cNvSpPr>
            <a:spLocks noChangeShapeType="1"/>
          </p:cNvSpPr>
          <p:nvPr/>
        </p:nvSpPr>
        <p:spPr bwMode="auto">
          <a:xfrm>
            <a:off x="3030538" y="2906713"/>
            <a:ext cx="1587" cy="168275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8219" name="Group 58"/>
          <p:cNvGrpSpPr>
            <a:grpSpLocks/>
          </p:cNvGrpSpPr>
          <p:nvPr/>
        </p:nvGrpSpPr>
        <p:grpSpPr bwMode="auto">
          <a:xfrm>
            <a:off x="3546475" y="2919413"/>
            <a:ext cx="288925" cy="149225"/>
            <a:chOff x="2234" y="1839"/>
            <a:chExt cx="182" cy="94"/>
          </a:xfrm>
        </p:grpSpPr>
        <p:grpSp>
          <p:nvGrpSpPr>
            <p:cNvPr id="8311" name="Group 59"/>
            <p:cNvGrpSpPr>
              <a:grpSpLocks/>
            </p:cNvGrpSpPr>
            <p:nvPr/>
          </p:nvGrpSpPr>
          <p:grpSpPr bwMode="auto">
            <a:xfrm>
              <a:off x="2244" y="1839"/>
              <a:ext cx="162" cy="94"/>
              <a:chOff x="2244" y="1839"/>
              <a:chExt cx="162" cy="94"/>
            </a:xfrm>
          </p:grpSpPr>
          <p:sp>
            <p:nvSpPr>
              <p:cNvPr id="8313" name="Freeform 60"/>
              <p:cNvSpPr>
                <a:spLocks/>
              </p:cNvSpPr>
              <p:nvPr/>
            </p:nvSpPr>
            <p:spPr bwMode="auto">
              <a:xfrm>
                <a:off x="2244" y="1839"/>
                <a:ext cx="162" cy="94"/>
              </a:xfrm>
              <a:custGeom>
                <a:avLst/>
                <a:gdLst>
                  <a:gd name="T0" fmla="*/ 81 w 162"/>
                  <a:gd name="T1" fmla="*/ 0 h 94"/>
                  <a:gd name="T2" fmla="*/ 0 w 162"/>
                  <a:gd name="T3" fmla="*/ 94 h 94"/>
                  <a:gd name="T4" fmla="*/ 162 w 162"/>
                  <a:gd name="T5" fmla="*/ 94 h 94"/>
                  <a:gd name="T6" fmla="*/ 81 w 162"/>
                  <a:gd name="T7" fmla="*/ 0 h 94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62" h="94">
                    <a:moveTo>
                      <a:pt x="81" y="0"/>
                    </a:moveTo>
                    <a:lnTo>
                      <a:pt x="0" y="94"/>
                    </a:lnTo>
                    <a:lnTo>
                      <a:pt x="162" y="94"/>
                    </a:lnTo>
                    <a:lnTo>
                      <a:pt x="81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314" name="Freeform 61"/>
              <p:cNvSpPr>
                <a:spLocks/>
              </p:cNvSpPr>
              <p:nvPr/>
            </p:nvSpPr>
            <p:spPr bwMode="auto">
              <a:xfrm>
                <a:off x="2244" y="1839"/>
                <a:ext cx="162" cy="94"/>
              </a:xfrm>
              <a:custGeom>
                <a:avLst/>
                <a:gdLst>
                  <a:gd name="T0" fmla="*/ 81 w 162"/>
                  <a:gd name="T1" fmla="*/ 0 h 94"/>
                  <a:gd name="T2" fmla="*/ 0 w 162"/>
                  <a:gd name="T3" fmla="*/ 94 h 94"/>
                  <a:gd name="T4" fmla="*/ 162 w 162"/>
                  <a:gd name="T5" fmla="*/ 94 h 94"/>
                  <a:gd name="T6" fmla="*/ 81 w 162"/>
                  <a:gd name="T7" fmla="*/ 0 h 94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62" h="94">
                    <a:moveTo>
                      <a:pt x="81" y="0"/>
                    </a:moveTo>
                    <a:lnTo>
                      <a:pt x="0" y="94"/>
                    </a:lnTo>
                    <a:lnTo>
                      <a:pt x="162" y="94"/>
                    </a:lnTo>
                    <a:lnTo>
                      <a:pt x="81" y="0"/>
                    </a:lnTo>
                    <a:close/>
                  </a:path>
                </a:pathLst>
              </a:custGeom>
              <a:noFill/>
              <a:ln w="15875" cap="rnd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8312" name="Line 62"/>
            <p:cNvSpPr>
              <a:spLocks noChangeShapeType="1"/>
            </p:cNvSpPr>
            <p:nvPr/>
          </p:nvSpPr>
          <p:spPr bwMode="auto">
            <a:xfrm>
              <a:off x="2234" y="1839"/>
              <a:ext cx="18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220" name="Line 63"/>
          <p:cNvSpPr>
            <a:spLocks noChangeShapeType="1"/>
          </p:cNvSpPr>
          <p:nvPr/>
        </p:nvSpPr>
        <p:spPr bwMode="auto">
          <a:xfrm flipV="1">
            <a:off x="3690938" y="2647950"/>
            <a:ext cx="1587" cy="271463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221" name="Line 64"/>
          <p:cNvSpPr>
            <a:spLocks noChangeShapeType="1"/>
          </p:cNvSpPr>
          <p:nvPr/>
        </p:nvSpPr>
        <p:spPr bwMode="auto">
          <a:xfrm flipV="1">
            <a:off x="3690938" y="3078163"/>
            <a:ext cx="1587" cy="533400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222" name="Line 65"/>
          <p:cNvSpPr>
            <a:spLocks noChangeShapeType="1"/>
          </p:cNvSpPr>
          <p:nvPr/>
        </p:nvSpPr>
        <p:spPr bwMode="auto">
          <a:xfrm flipH="1">
            <a:off x="3028950" y="2647950"/>
            <a:ext cx="661988" cy="1588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223" name="Line 66"/>
          <p:cNvSpPr>
            <a:spLocks noChangeShapeType="1"/>
          </p:cNvSpPr>
          <p:nvPr/>
        </p:nvSpPr>
        <p:spPr bwMode="auto">
          <a:xfrm>
            <a:off x="906463" y="3941763"/>
            <a:ext cx="1587" cy="490537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224" name="Line 67"/>
          <p:cNvSpPr>
            <a:spLocks noChangeShapeType="1"/>
          </p:cNvSpPr>
          <p:nvPr/>
        </p:nvSpPr>
        <p:spPr bwMode="auto">
          <a:xfrm>
            <a:off x="906463" y="4429125"/>
            <a:ext cx="1587" cy="169863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8225" name="Group 69"/>
          <p:cNvGrpSpPr>
            <a:grpSpLocks/>
          </p:cNvGrpSpPr>
          <p:nvPr/>
        </p:nvGrpSpPr>
        <p:grpSpPr bwMode="auto">
          <a:xfrm>
            <a:off x="1422400" y="4441825"/>
            <a:ext cx="288925" cy="149225"/>
            <a:chOff x="896" y="2798"/>
            <a:chExt cx="182" cy="94"/>
          </a:xfrm>
        </p:grpSpPr>
        <p:grpSp>
          <p:nvGrpSpPr>
            <p:cNvPr id="8307" name="Group 70"/>
            <p:cNvGrpSpPr>
              <a:grpSpLocks/>
            </p:cNvGrpSpPr>
            <p:nvPr/>
          </p:nvGrpSpPr>
          <p:grpSpPr bwMode="auto">
            <a:xfrm>
              <a:off x="906" y="2798"/>
              <a:ext cx="162" cy="94"/>
              <a:chOff x="906" y="2798"/>
              <a:chExt cx="162" cy="94"/>
            </a:xfrm>
          </p:grpSpPr>
          <p:sp>
            <p:nvSpPr>
              <p:cNvPr id="8309" name="Freeform 71"/>
              <p:cNvSpPr>
                <a:spLocks/>
              </p:cNvSpPr>
              <p:nvPr/>
            </p:nvSpPr>
            <p:spPr bwMode="auto">
              <a:xfrm>
                <a:off x="906" y="2798"/>
                <a:ext cx="162" cy="94"/>
              </a:xfrm>
              <a:custGeom>
                <a:avLst/>
                <a:gdLst>
                  <a:gd name="T0" fmla="*/ 81 w 162"/>
                  <a:gd name="T1" fmla="*/ 0 h 94"/>
                  <a:gd name="T2" fmla="*/ 0 w 162"/>
                  <a:gd name="T3" fmla="*/ 94 h 94"/>
                  <a:gd name="T4" fmla="*/ 162 w 162"/>
                  <a:gd name="T5" fmla="*/ 94 h 94"/>
                  <a:gd name="T6" fmla="*/ 81 w 162"/>
                  <a:gd name="T7" fmla="*/ 0 h 94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62" h="94">
                    <a:moveTo>
                      <a:pt x="81" y="0"/>
                    </a:moveTo>
                    <a:lnTo>
                      <a:pt x="0" y="94"/>
                    </a:lnTo>
                    <a:lnTo>
                      <a:pt x="162" y="94"/>
                    </a:lnTo>
                    <a:lnTo>
                      <a:pt x="81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310" name="Freeform 72"/>
              <p:cNvSpPr>
                <a:spLocks/>
              </p:cNvSpPr>
              <p:nvPr/>
            </p:nvSpPr>
            <p:spPr bwMode="auto">
              <a:xfrm>
                <a:off x="906" y="2798"/>
                <a:ext cx="162" cy="94"/>
              </a:xfrm>
              <a:custGeom>
                <a:avLst/>
                <a:gdLst>
                  <a:gd name="T0" fmla="*/ 81 w 162"/>
                  <a:gd name="T1" fmla="*/ 0 h 94"/>
                  <a:gd name="T2" fmla="*/ 0 w 162"/>
                  <a:gd name="T3" fmla="*/ 94 h 94"/>
                  <a:gd name="T4" fmla="*/ 162 w 162"/>
                  <a:gd name="T5" fmla="*/ 94 h 94"/>
                  <a:gd name="T6" fmla="*/ 81 w 162"/>
                  <a:gd name="T7" fmla="*/ 0 h 94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62" h="94">
                    <a:moveTo>
                      <a:pt x="81" y="0"/>
                    </a:moveTo>
                    <a:lnTo>
                      <a:pt x="0" y="94"/>
                    </a:lnTo>
                    <a:lnTo>
                      <a:pt x="162" y="94"/>
                    </a:lnTo>
                    <a:lnTo>
                      <a:pt x="81" y="0"/>
                    </a:lnTo>
                    <a:close/>
                  </a:path>
                </a:pathLst>
              </a:custGeom>
              <a:noFill/>
              <a:ln w="15875" cap="rnd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8308" name="Line 73"/>
            <p:cNvSpPr>
              <a:spLocks noChangeShapeType="1"/>
            </p:cNvSpPr>
            <p:nvPr/>
          </p:nvSpPr>
          <p:spPr bwMode="auto">
            <a:xfrm>
              <a:off x="896" y="2798"/>
              <a:ext cx="18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226" name="Line 74"/>
          <p:cNvSpPr>
            <a:spLocks noChangeShapeType="1"/>
          </p:cNvSpPr>
          <p:nvPr/>
        </p:nvSpPr>
        <p:spPr bwMode="auto">
          <a:xfrm flipV="1">
            <a:off x="1566863" y="4170363"/>
            <a:ext cx="1587" cy="271462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227" name="Line 75"/>
          <p:cNvSpPr>
            <a:spLocks noChangeShapeType="1"/>
          </p:cNvSpPr>
          <p:nvPr/>
        </p:nvSpPr>
        <p:spPr bwMode="auto">
          <a:xfrm flipV="1">
            <a:off x="1566863" y="4600575"/>
            <a:ext cx="1587" cy="533400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228" name="Line 76"/>
          <p:cNvSpPr>
            <a:spLocks noChangeShapeType="1"/>
          </p:cNvSpPr>
          <p:nvPr/>
        </p:nvSpPr>
        <p:spPr bwMode="auto">
          <a:xfrm flipH="1">
            <a:off x="909638" y="5133975"/>
            <a:ext cx="657225" cy="3175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229" name="Line 77"/>
          <p:cNvSpPr>
            <a:spLocks noChangeShapeType="1"/>
          </p:cNvSpPr>
          <p:nvPr/>
        </p:nvSpPr>
        <p:spPr bwMode="auto">
          <a:xfrm>
            <a:off x="3030538" y="3941763"/>
            <a:ext cx="1587" cy="490537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230" name="Line 78"/>
          <p:cNvSpPr>
            <a:spLocks noChangeShapeType="1"/>
          </p:cNvSpPr>
          <p:nvPr/>
        </p:nvSpPr>
        <p:spPr bwMode="auto">
          <a:xfrm>
            <a:off x="3030538" y="4429125"/>
            <a:ext cx="1587" cy="169863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8231" name="Group 80"/>
          <p:cNvGrpSpPr>
            <a:grpSpLocks/>
          </p:cNvGrpSpPr>
          <p:nvPr/>
        </p:nvGrpSpPr>
        <p:grpSpPr bwMode="auto">
          <a:xfrm>
            <a:off x="3546475" y="4441825"/>
            <a:ext cx="288925" cy="149225"/>
            <a:chOff x="2234" y="2798"/>
            <a:chExt cx="182" cy="94"/>
          </a:xfrm>
        </p:grpSpPr>
        <p:grpSp>
          <p:nvGrpSpPr>
            <p:cNvPr id="8303" name="Group 81"/>
            <p:cNvGrpSpPr>
              <a:grpSpLocks/>
            </p:cNvGrpSpPr>
            <p:nvPr/>
          </p:nvGrpSpPr>
          <p:grpSpPr bwMode="auto">
            <a:xfrm>
              <a:off x="2244" y="2798"/>
              <a:ext cx="162" cy="94"/>
              <a:chOff x="2244" y="2798"/>
              <a:chExt cx="162" cy="94"/>
            </a:xfrm>
          </p:grpSpPr>
          <p:sp>
            <p:nvSpPr>
              <p:cNvPr id="8305" name="Freeform 82"/>
              <p:cNvSpPr>
                <a:spLocks/>
              </p:cNvSpPr>
              <p:nvPr/>
            </p:nvSpPr>
            <p:spPr bwMode="auto">
              <a:xfrm>
                <a:off x="2244" y="2798"/>
                <a:ext cx="162" cy="94"/>
              </a:xfrm>
              <a:custGeom>
                <a:avLst/>
                <a:gdLst>
                  <a:gd name="T0" fmla="*/ 81 w 162"/>
                  <a:gd name="T1" fmla="*/ 0 h 94"/>
                  <a:gd name="T2" fmla="*/ 0 w 162"/>
                  <a:gd name="T3" fmla="*/ 94 h 94"/>
                  <a:gd name="T4" fmla="*/ 162 w 162"/>
                  <a:gd name="T5" fmla="*/ 94 h 94"/>
                  <a:gd name="T6" fmla="*/ 81 w 162"/>
                  <a:gd name="T7" fmla="*/ 0 h 94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62" h="94">
                    <a:moveTo>
                      <a:pt x="81" y="0"/>
                    </a:moveTo>
                    <a:lnTo>
                      <a:pt x="0" y="94"/>
                    </a:lnTo>
                    <a:lnTo>
                      <a:pt x="162" y="94"/>
                    </a:lnTo>
                    <a:lnTo>
                      <a:pt x="81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306" name="Freeform 83"/>
              <p:cNvSpPr>
                <a:spLocks/>
              </p:cNvSpPr>
              <p:nvPr/>
            </p:nvSpPr>
            <p:spPr bwMode="auto">
              <a:xfrm>
                <a:off x="2244" y="2798"/>
                <a:ext cx="162" cy="94"/>
              </a:xfrm>
              <a:custGeom>
                <a:avLst/>
                <a:gdLst>
                  <a:gd name="T0" fmla="*/ 81 w 162"/>
                  <a:gd name="T1" fmla="*/ 0 h 94"/>
                  <a:gd name="T2" fmla="*/ 0 w 162"/>
                  <a:gd name="T3" fmla="*/ 94 h 94"/>
                  <a:gd name="T4" fmla="*/ 162 w 162"/>
                  <a:gd name="T5" fmla="*/ 94 h 94"/>
                  <a:gd name="T6" fmla="*/ 81 w 162"/>
                  <a:gd name="T7" fmla="*/ 0 h 94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62" h="94">
                    <a:moveTo>
                      <a:pt x="81" y="0"/>
                    </a:moveTo>
                    <a:lnTo>
                      <a:pt x="0" y="94"/>
                    </a:lnTo>
                    <a:lnTo>
                      <a:pt x="162" y="94"/>
                    </a:lnTo>
                    <a:lnTo>
                      <a:pt x="81" y="0"/>
                    </a:lnTo>
                    <a:close/>
                  </a:path>
                </a:pathLst>
              </a:custGeom>
              <a:noFill/>
              <a:ln w="15875" cap="rnd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8304" name="Line 84"/>
            <p:cNvSpPr>
              <a:spLocks noChangeShapeType="1"/>
            </p:cNvSpPr>
            <p:nvPr/>
          </p:nvSpPr>
          <p:spPr bwMode="auto">
            <a:xfrm>
              <a:off x="2234" y="2798"/>
              <a:ext cx="18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232" name="Line 85"/>
          <p:cNvSpPr>
            <a:spLocks noChangeShapeType="1"/>
          </p:cNvSpPr>
          <p:nvPr/>
        </p:nvSpPr>
        <p:spPr bwMode="auto">
          <a:xfrm flipV="1">
            <a:off x="3690938" y="4170363"/>
            <a:ext cx="1587" cy="271462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233" name="Line 86"/>
          <p:cNvSpPr>
            <a:spLocks noChangeShapeType="1"/>
          </p:cNvSpPr>
          <p:nvPr/>
        </p:nvSpPr>
        <p:spPr bwMode="auto">
          <a:xfrm flipV="1">
            <a:off x="3690938" y="4600575"/>
            <a:ext cx="1587" cy="533400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234" name="Line 87"/>
          <p:cNvSpPr>
            <a:spLocks noChangeShapeType="1"/>
          </p:cNvSpPr>
          <p:nvPr/>
        </p:nvSpPr>
        <p:spPr bwMode="auto">
          <a:xfrm>
            <a:off x="909638" y="5454650"/>
            <a:ext cx="2124075" cy="1588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235" name="Line 88"/>
          <p:cNvSpPr>
            <a:spLocks noChangeShapeType="1"/>
          </p:cNvSpPr>
          <p:nvPr/>
        </p:nvSpPr>
        <p:spPr bwMode="auto">
          <a:xfrm>
            <a:off x="901700" y="2419350"/>
            <a:ext cx="2125663" cy="1588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8236" name="Group 89"/>
          <p:cNvGrpSpPr>
            <a:grpSpLocks/>
          </p:cNvGrpSpPr>
          <p:nvPr/>
        </p:nvGrpSpPr>
        <p:grpSpPr bwMode="auto">
          <a:xfrm>
            <a:off x="1893888" y="3689350"/>
            <a:ext cx="496887" cy="508000"/>
            <a:chOff x="1193" y="2324"/>
            <a:chExt cx="313" cy="320"/>
          </a:xfrm>
        </p:grpSpPr>
        <p:sp>
          <p:nvSpPr>
            <p:cNvPr id="8301" name="Oval 90"/>
            <p:cNvSpPr>
              <a:spLocks noChangeArrowheads="1"/>
            </p:cNvSpPr>
            <p:nvPr/>
          </p:nvSpPr>
          <p:spPr bwMode="auto">
            <a:xfrm>
              <a:off x="1193" y="2324"/>
              <a:ext cx="313" cy="320"/>
            </a:xfrm>
            <a:prstGeom prst="ellipse">
              <a:avLst/>
            </a:prstGeom>
            <a:solidFill>
              <a:srgbClr val="FFFFFF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8302" name="Oval 91"/>
            <p:cNvSpPr>
              <a:spLocks noChangeArrowheads="1"/>
            </p:cNvSpPr>
            <p:nvPr/>
          </p:nvSpPr>
          <p:spPr bwMode="auto">
            <a:xfrm>
              <a:off x="1193" y="2324"/>
              <a:ext cx="313" cy="320"/>
            </a:xfrm>
            <a:prstGeom prst="ellipse">
              <a:avLst/>
            </a:prstGeom>
            <a:noFill/>
            <a:ln w="15875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</p:grpSp>
      <p:grpSp>
        <p:nvGrpSpPr>
          <p:cNvPr id="8237" name="Group 92"/>
          <p:cNvGrpSpPr>
            <a:grpSpLocks/>
          </p:cNvGrpSpPr>
          <p:nvPr/>
        </p:nvGrpSpPr>
        <p:grpSpPr bwMode="auto">
          <a:xfrm>
            <a:off x="1824038" y="3906838"/>
            <a:ext cx="69850" cy="73025"/>
            <a:chOff x="1149" y="2461"/>
            <a:chExt cx="44" cy="46"/>
          </a:xfrm>
        </p:grpSpPr>
        <p:sp>
          <p:nvSpPr>
            <p:cNvPr id="8299" name="Oval 93"/>
            <p:cNvSpPr>
              <a:spLocks noChangeArrowheads="1"/>
            </p:cNvSpPr>
            <p:nvPr/>
          </p:nvSpPr>
          <p:spPr bwMode="auto">
            <a:xfrm>
              <a:off x="1149" y="2461"/>
              <a:ext cx="44" cy="46"/>
            </a:xfrm>
            <a:prstGeom prst="ellipse">
              <a:avLst/>
            </a:pr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8300" name="Oval 94"/>
            <p:cNvSpPr>
              <a:spLocks noChangeArrowheads="1"/>
            </p:cNvSpPr>
            <p:nvPr/>
          </p:nvSpPr>
          <p:spPr bwMode="auto">
            <a:xfrm>
              <a:off x="1149" y="2461"/>
              <a:ext cx="44" cy="46"/>
            </a:xfrm>
            <a:prstGeom prst="ellipse">
              <a:avLst/>
            </a:prstGeom>
            <a:noFill/>
            <a:ln w="9525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</p:grpSp>
      <p:sp>
        <p:nvSpPr>
          <p:cNvPr id="8238" name="Line 95"/>
          <p:cNvSpPr>
            <a:spLocks noChangeShapeType="1"/>
          </p:cNvSpPr>
          <p:nvPr/>
        </p:nvSpPr>
        <p:spPr bwMode="auto">
          <a:xfrm flipH="1">
            <a:off x="901700" y="3941763"/>
            <a:ext cx="922338" cy="1587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8239" name="Group 96"/>
          <p:cNvGrpSpPr>
            <a:grpSpLocks/>
          </p:cNvGrpSpPr>
          <p:nvPr/>
        </p:nvGrpSpPr>
        <p:grpSpPr bwMode="auto">
          <a:xfrm>
            <a:off x="2390775" y="3906838"/>
            <a:ext cx="69850" cy="73025"/>
            <a:chOff x="1506" y="2461"/>
            <a:chExt cx="44" cy="46"/>
          </a:xfrm>
        </p:grpSpPr>
        <p:sp>
          <p:nvSpPr>
            <p:cNvPr id="8297" name="Oval 97"/>
            <p:cNvSpPr>
              <a:spLocks noChangeArrowheads="1"/>
            </p:cNvSpPr>
            <p:nvPr/>
          </p:nvSpPr>
          <p:spPr bwMode="auto">
            <a:xfrm>
              <a:off x="1506" y="2461"/>
              <a:ext cx="44" cy="46"/>
            </a:xfrm>
            <a:prstGeom prst="ellipse">
              <a:avLst/>
            </a:pr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8298" name="Oval 98"/>
            <p:cNvSpPr>
              <a:spLocks noChangeArrowheads="1"/>
            </p:cNvSpPr>
            <p:nvPr/>
          </p:nvSpPr>
          <p:spPr bwMode="auto">
            <a:xfrm>
              <a:off x="1506" y="2461"/>
              <a:ext cx="44" cy="46"/>
            </a:xfrm>
            <a:prstGeom prst="ellipse">
              <a:avLst/>
            </a:prstGeom>
            <a:noFill/>
            <a:ln w="9525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</p:grpSp>
      <p:sp>
        <p:nvSpPr>
          <p:cNvPr id="8240" name="Line 99"/>
          <p:cNvSpPr>
            <a:spLocks noChangeShapeType="1"/>
          </p:cNvSpPr>
          <p:nvPr/>
        </p:nvSpPr>
        <p:spPr bwMode="auto">
          <a:xfrm flipH="1">
            <a:off x="2460625" y="3941763"/>
            <a:ext cx="566738" cy="1587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8241" name="Group 100"/>
          <p:cNvGrpSpPr>
            <a:grpSpLocks/>
          </p:cNvGrpSpPr>
          <p:nvPr/>
        </p:nvGrpSpPr>
        <p:grpSpPr bwMode="auto">
          <a:xfrm>
            <a:off x="2992438" y="3906838"/>
            <a:ext cx="69850" cy="73025"/>
            <a:chOff x="1885" y="2461"/>
            <a:chExt cx="44" cy="46"/>
          </a:xfrm>
        </p:grpSpPr>
        <p:sp>
          <p:nvSpPr>
            <p:cNvPr id="8295" name="Oval 101"/>
            <p:cNvSpPr>
              <a:spLocks noChangeArrowheads="1"/>
            </p:cNvSpPr>
            <p:nvPr/>
          </p:nvSpPr>
          <p:spPr bwMode="auto">
            <a:xfrm>
              <a:off x="1885" y="2461"/>
              <a:ext cx="44" cy="46"/>
            </a:xfrm>
            <a:prstGeom prst="ellipse">
              <a:avLst/>
            </a:pr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8296" name="Oval 102"/>
            <p:cNvSpPr>
              <a:spLocks noChangeArrowheads="1"/>
            </p:cNvSpPr>
            <p:nvPr/>
          </p:nvSpPr>
          <p:spPr bwMode="auto">
            <a:xfrm>
              <a:off x="1885" y="2461"/>
              <a:ext cx="44" cy="46"/>
            </a:xfrm>
            <a:prstGeom prst="ellipse">
              <a:avLst/>
            </a:prstGeom>
            <a:noFill/>
            <a:ln w="9525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</p:grpSp>
      <p:grpSp>
        <p:nvGrpSpPr>
          <p:cNvPr id="8242" name="Group 103"/>
          <p:cNvGrpSpPr>
            <a:grpSpLocks/>
          </p:cNvGrpSpPr>
          <p:nvPr/>
        </p:nvGrpSpPr>
        <p:grpSpPr bwMode="auto">
          <a:xfrm>
            <a:off x="868363" y="3906838"/>
            <a:ext cx="69850" cy="73025"/>
            <a:chOff x="547" y="2461"/>
            <a:chExt cx="44" cy="46"/>
          </a:xfrm>
        </p:grpSpPr>
        <p:sp>
          <p:nvSpPr>
            <p:cNvPr id="8293" name="Oval 104"/>
            <p:cNvSpPr>
              <a:spLocks noChangeArrowheads="1"/>
            </p:cNvSpPr>
            <p:nvPr/>
          </p:nvSpPr>
          <p:spPr bwMode="auto">
            <a:xfrm>
              <a:off x="547" y="2461"/>
              <a:ext cx="44" cy="46"/>
            </a:xfrm>
            <a:prstGeom prst="ellipse">
              <a:avLst/>
            </a:pr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8294" name="Oval 105"/>
            <p:cNvSpPr>
              <a:spLocks noChangeArrowheads="1"/>
            </p:cNvSpPr>
            <p:nvPr/>
          </p:nvSpPr>
          <p:spPr bwMode="auto">
            <a:xfrm>
              <a:off x="547" y="2461"/>
              <a:ext cx="44" cy="46"/>
            </a:xfrm>
            <a:prstGeom prst="ellipse">
              <a:avLst/>
            </a:prstGeom>
            <a:noFill/>
            <a:ln w="9525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</p:grpSp>
      <p:sp>
        <p:nvSpPr>
          <p:cNvPr id="8243" name="Line 106"/>
          <p:cNvSpPr>
            <a:spLocks noChangeShapeType="1"/>
          </p:cNvSpPr>
          <p:nvPr/>
        </p:nvSpPr>
        <p:spPr bwMode="auto">
          <a:xfrm flipV="1">
            <a:off x="2000250" y="2057400"/>
            <a:ext cx="1588" cy="361950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8244" name="Group 107"/>
          <p:cNvGrpSpPr>
            <a:grpSpLocks/>
          </p:cNvGrpSpPr>
          <p:nvPr/>
        </p:nvGrpSpPr>
        <p:grpSpPr bwMode="auto">
          <a:xfrm>
            <a:off x="1824038" y="5461000"/>
            <a:ext cx="355600" cy="476250"/>
            <a:chOff x="1149" y="3440"/>
            <a:chExt cx="224" cy="300"/>
          </a:xfrm>
        </p:grpSpPr>
        <p:sp>
          <p:nvSpPr>
            <p:cNvPr id="8289" name="Line 108"/>
            <p:cNvSpPr>
              <a:spLocks noChangeShapeType="1"/>
            </p:cNvSpPr>
            <p:nvPr/>
          </p:nvSpPr>
          <p:spPr bwMode="auto">
            <a:xfrm flipV="1">
              <a:off x="1261" y="3440"/>
              <a:ext cx="1" cy="229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90" name="Line 109"/>
            <p:cNvSpPr>
              <a:spLocks noChangeShapeType="1"/>
            </p:cNvSpPr>
            <p:nvPr/>
          </p:nvSpPr>
          <p:spPr bwMode="auto">
            <a:xfrm>
              <a:off x="1149" y="3669"/>
              <a:ext cx="224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91" name="Line 110"/>
            <p:cNvSpPr>
              <a:spLocks noChangeShapeType="1"/>
            </p:cNvSpPr>
            <p:nvPr/>
          </p:nvSpPr>
          <p:spPr bwMode="auto">
            <a:xfrm>
              <a:off x="1206" y="3708"/>
              <a:ext cx="112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92" name="Line 111"/>
            <p:cNvSpPr>
              <a:spLocks noChangeShapeType="1"/>
            </p:cNvSpPr>
            <p:nvPr/>
          </p:nvSpPr>
          <p:spPr bwMode="auto">
            <a:xfrm>
              <a:off x="1245" y="3739"/>
              <a:ext cx="40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245" name="Group 112"/>
          <p:cNvGrpSpPr>
            <a:grpSpLocks/>
          </p:cNvGrpSpPr>
          <p:nvPr/>
        </p:nvGrpSpPr>
        <p:grpSpPr bwMode="auto">
          <a:xfrm>
            <a:off x="1962150" y="1998663"/>
            <a:ext cx="69850" cy="73025"/>
            <a:chOff x="1236" y="1259"/>
            <a:chExt cx="44" cy="46"/>
          </a:xfrm>
        </p:grpSpPr>
        <p:sp>
          <p:nvSpPr>
            <p:cNvPr id="8287" name="Oval 113"/>
            <p:cNvSpPr>
              <a:spLocks noChangeArrowheads="1"/>
            </p:cNvSpPr>
            <p:nvPr/>
          </p:nvSpPr>
          <p:spPr bwMode="auto">
            <a:xfrm>
              <a:off x="1236" y="1259"/>
              <a:ext cx="44" cy="46"/>
            </a:xfrm>
            <a:prstGeom prst="ellipse">
              <a:avLst/>
            </a:pr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8288" name="Oval 114"/>
            <p:cNvSpPr>
              <a:spLocks noChangeArrowheads="1"/>
            </p:cNvSpPr>
            <p:nvPr/>
          </p:nvSpPr>
          <p:spPr bwMode="auto">
            <a:xfrm>
              <a:off x="1236" y="1259"/>
              <a:ext cx="44" cy="46"/>
            </a:xfrm>
            <a:prstGeom prst="ellipse">
              <a:avLst/>
            </a:prstGeom>
            <a:noFill/>
            <a:ln w="9525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</p:grpSp>
      <p:sp>
        <p:nvSpPr>
          <p:cNvPr id="8246" name="Rectangle 115"/>
          <p:cNvSpPr>
            <a:spLocks noChangeArrowheads="1"/>
          </p:cNvSpPr>
          <p:nvPr/>
        </p:nvSpPr>
        <p:spPr bwMode="auto">
          <a:xfrm>
            <a:off x="1703388" y="1589088"/>
            <a:ext cx="641350" cy="387350"/>
          </a:xfrm>
          <a:prstGeom prst="rect">
            <a:avLst/>
          </a:prstGeom>
          <a:solidFill>
            <a:srgbClr val="FFFF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8247" name="Rectangle 116"/>
          <p:cNvSpPr>
            <a:spLocks noChangeArrowheads="1"/>
          </p:cNvSpPr>
          <p:nvPr/>
        </p:nvSpPr>
        <p:spPr bwMode="auto">
          <a:xfrm>
            <a:off x="1795463" y="1643063"/>
            <a:ext cx="39370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b="1">
                <a:solidFill>
                  <a:srgbClr val="000000"/>
                </a:solidFill>
                <a:latin typeface="Times New Roman" panose="02020603050405020304" pitchFamily="18" charset="0"/>
              </a:rPr>
              <a:t>Vdc</a:t>
            </a:r>
            <a:endParaRPr lang="en-US" altLang="en-US"/>
          </a:p>
        </p:txBody>
      </p:sp>
      <p:sp>
        <p:nvSpPr>
          <p:cNvPr id="8248" name="Rectangle 117"/>
          <p:cNvSpPr>
            <a:spLocks noChangeArrowheads="1"/>
          </p:cNvSpPr>
          <p:nvPr/>
        </p:nvSpPr>
        <p:spPr bwMode="auto">
          <a:xfrm>
            <a:off x="1973263" y="3832225"/>
            <a:ext cx="338137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200" b="1">
                <a:solidFill>
                  <a:srgbClr val="000000"/>
                </a:solidFill>
                <a:latin typeface="Times New Roman" panose="02020603050405020304" pitchFamily="18" charset="0"/>
              </a:rPr>
              <a:t>Load</a:t>
            </a:r>
            <a:endParaRPr lang="en-US" altLang="en-US"/>
          </a:p>
        </p:txBody>
      </p:sp>
      <p:sp>
        <p:nvSpPr>
          <p:cNvPr id="8249" name="Rectangle 118"/>
          <p:cNvSpPr>
            <a:spLocks noChangeArrowheads="1"/>
          </p:cNvSpPr>
          <p:nvPr/>
        </p:nvSpPr>
        <p:spPr bwMode="auto">
          <a:xfrm>
            <a:off x="2312988" y="3830638"/>
            <a:ext cx="42862" cy="182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200" b="1">
                <a:solidFill>
                  <a:srgbClr val="000000"/>
                </a:solidFill>
              </a:rPr>
              <a:t> </a:t>
            </a:r>
            <a:endParaRPr lang="en-US" altLang="en-US"/>
          </a:p>
        </p:txBody>
      </p:sp>
      <p:sp>
        <p:nvSpPr>
          <p:cNvPr id="8250" name="Rectangle 119"/>
          <p:cNvSpPr>
            <a:spLocks noChangeArrowheads="1"/>
          </p:cNvSpPr>
          <p:nvPr/>
        </p:nvSpPr>
        <p:spPr bwMode="auto">
          <a:xfrm>
            <a:off x="1079500" y="2803525"/>
            <a:ext cx="230188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400" b="1">
                <a:solidFill>
                  <a:srgbClr val="000000"/>
                </a:solidFill>
                <a:latin typeface="Times New Roman" panose="02020603050405020304" pitchFamily="18" charset="0"/>
              </a:rPr>
              <a:t>A+</a:t>
            </a:r>
            <a:endParaRPr lang="en-US" altLang="en-US"/>
          </a:p>
        </p:txBody>
      </p:sp>
      <p:sp>
        <p:nvSpPr>
          <p:cNvPr id="8251" name="Rectangle 120"/>
          <p:cNvSpPr>
            <a:spLocks noChangeArrowheads="1"/>
          </p:cNvSpPr>
          <p:nvPr/>
        </p:nvSpPr>
        <p:spPr bwMode="auto">
          <a:xfrm>
            <a:off x="1309688" y="2801938"/>
            <a:ext cx="49212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400" b="1">
                <a:solidFill>
                  <a:srgbClr val="000000"/>
                </a:solidFill>
              </a:rPr>
              <a:t> </a:t>
            </a:r>
            <a:endParaRPr lang="en-US" altLang="en-US"/>
          </a:p>
        </p:txBody>
      </p:sp>
      <p:sp>
        <p:nvSpPr>
          <p:cNvPr id="8252" name="Line 121"/>
          <p:cNvSpPr>
            <a:spLocks noChangeShapeType="1"/>
          </p:cNvSpPr>
          <p:nvPr/>
        </p:nvSpPr>
        <p:spPr bwMode="auto">
          <a:xfrm flipH="1">
            <a:off x="909638" y="3606800"/>
            <a:ext cx="650875" cy="1588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253" name="Line 122"/>
          <p:cNvSpPr>
            <a:spLocks noChangeShapeType="1"/>
          </p:cNvSpPr>
          <p:nvPr/>
        </p:nvSpPr>
        <p:spPr bwMode="auto">
          <a:xfrm flipH="1">
            <a:off x="3035300" y="3606800"/>
            <a:ext cx="650875" cy="1588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254" name="Line 123"/>
          <p:cNvSpPr>
            <a:spLocks noChangeShapeType="1"/>
          </p:cNvSpPr>
          <p:nvPr/>
        </p:nvSpPr>
        <p:spPr bwMode="auto">
          <a:xfrm flipH="1">
            <a:off x="3035300" y="4170363"/>
            <a:ext cx="650875" cy="1587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255" name="Line 124"/>
          <p:cNvSpPr>
            <a:spLocks noChangeShapeType="1"/>
          </p:cNvSpPr>
          <p:nvPr/>
        </p:nvSpPr>
        <p:spPr bwMode="auto">
          <a:xfrm flipH="1">
            <a:off x="909638" y="4170363"/>
            <a:ext cx="650875" cy="1587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256" name="Line 125"/>
          <p:cNvSpPr>
            <a:spLocks noChangeShapeType="1"/>
          </p:cNvSpPr>
          <p:nvPr/>
        </p:nvSpPr>
        <p:spPr bwMode="auto">
          <a:xfrm flipH="1">
            <a:off x="3043238" y="5137150"/>
            <a:ext cx="649287" cy="1588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257" name="Rectangle 126"/>
          <p:cNvSpPr>
            <a:spLocks noChangeArrowheads="1"/>
          </p:cNvSpPr>
          <p:nvPr/>
        </p:nvSpPr>
        <p:spPr bwMode="auto">
          <a:xfrm>
            <a:off x="3198813" y="2803525"/>
            <a:ext cx="220662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400" b="1">
                <a:solidFill>
                  <a:srgbClr val="000000"/>
                </a:solidFill>
                <a:latin typeface="Times New Roman" panose="02020603050405020304" pitchFamily="18" charset="0"/>
              </a:rPr>
              <a:t>B+</a:t>
            </a:r>
            <a:endParaRPr lang="en-US" altLang="en-US"/>
          </a:p>
        </p:txBody>
      </p:sp>
      <p:sp>
        <p:nvSpPr>
          <p:cNvPr id="8258" name="Rectangle 127"/>
          <p:cNvSpPr>
            <a:spLocks noChangeArrowheads="1"/>
          </p:cNvSpPr>
          <p:nvPr/>
        </p:nvSpPr>
        <p:spPr bwMode="auto">
          <a:xfrm>
            <a:off x="3419475" y="2801938"/>
            <a:ext cx="49213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400" b="1">
                <a:solidFill>
                  <a:srgbClr val="000000"/>
                </a:solidFill>
              </a:rPr>
              <a:t> </a:t>
            </a:r>
            <a:endParaRPr lang="en-US" altLang="en-US"/>
          </a:p>
        </p:txBody>
      </p:sp>
      <p:sp>
        <p:nvSpPr>
          <p:cNvPr id="8259" name="Rectangle 128"/>
          <p:cNvSpPr>
            <a:spLocks noChangeArrowheads="1"/>
          </p:cNvSpPr>
          <p:nvPr/>
        </p:nvSpPr>
        <p:spPr bwMode="auto">
          <a:xfrm>
            <a:off x="1090613" y="4325938"/>
            <a:ext cx="128587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400" b="1">
                <a:solidFill>
                  <a:srgbClr val="000000"/>
                </a:solidFill>
                <a:latin typeface="Times New Roman" panose="02020603050405020304" pitchFamily="18" charset="0"/>
              </a:rPr>
              <a:t>A</a:t>
            </a:r>
            <a:endParaRPr lang="en-US" altLang="en-US"/>
          </a:p>
        </p:txBody>
      </p:sp>
      <p:sp>
        <p:nvSpPr>
          <p:cNvPr id="8260" name="Rectangle 129"/>
          <p:cNvSpPr>
            <a:spLocks noChangeArrowheads="1"/>
          </p:cNvSpPr>
          <p:nvPr/>
        </p:nvSpPr>
        <p:spPr bwMode="auto">
          <a:xfrm>
            <a:off x="1219200" y="4325938"/>
            <a:ext cx="88900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400" b="1">
                <a:solidFill>
                  <a:srgbClr val="000000"/>
                </a:solidFill>
                <a:latin typeface="Times New Roman" panose="02020603050405020304" pitchFamily="18" charset="0"/>
              </a:rPr>
              <a:t>–</a:t>
            </a:r>
            <a:endParaRPr lang="en-US" altLang="en-US"/>
          </a:p>
        </p:txBody>
      </p:sp>
      <p:sp>
        <p:nvSpPr>
          <p:cNvPr id="8261" name="Rectangle 130"/>
          <p:cNvSpPr>
            <a:spLocks noChangeArrowheads="1"/>
          </p:cNvSpPr>
          <p:nvPr/>
        </p:nvSpPr>
        <p:spPr bwMode="auto">
          <a:xfrm>
            <a:off x="1309688" y="4324350"/>
            <a:ext cx="49212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400" b="1">
                <a:solidFill>
                  <a:srgbClr val="000000"/>
                </a:solidFill>
              </a:rPr>
              <a:t> </a:t>
            </a:r>
            <a:endParaRPr lang="en-US" altLang="en-US"/>
          </a:p>
        </p:txBody>
      </p:sp>
      <p:sp>
        <p:nvSpPr>
          <p:cNvPr id="8262" name="Rectangle 131"/>
          <p:cNvSpPr>
            <a:spLocks noChangeArrowheads="1"/>
          </p:cNvSpPr>
          <p:nvPr/>
        </p:nvSpPr>
        <p:spPr bwMode="auto">
          <a:xfrm>
            <a:off x="3198813" y="4325938"/>
            <a:ext cx="119062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400" b="1">
                <a:solidFill>
                  <a:srgbClr val="000000"/>
                </a:solidFill>
                <a:latin typeface="Times New Roman" panose="02020603050405020304" pitchFamily="18" charset="0"/>
              </a:rPr>
              <a:t>B</a:t>
            </a:r>
            <a:endParaRPr lang="en-US" altLang="en-US"/>
          </a:p>
        </p:txBody>
      </p:sp>
      <p:sp>
        <p:nvSpPr>
          <p:cNvPr id="8263" name="Rectangle 132"/>
          <p:cNvSpPr>
            <a:spLocks noChangeArrowheads="1"/>
          </p:cNvSpPr>
          <p:nvPr/>
        </p:nvSpPr>
        <p:spPr bwMode="auto">
          <a:xfrm>
            <a:off x="3317875" y="4325938"/>
            <a:ext cx="88900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400" b="1">
                <a:solidFill>
                  <a:srgbClr val="000000"/>
                </a:solidFill>
                <a:latin typeface="Times New Roman" panose="02020603050405020304" pitchFamily="18" charset="0"/>
              </a:rPr>
              <a:t>–</a:t>
            </a:r>
            <a:endParaRPr lang="en-US" altLang="en-US"/>
          </a:p>
        </p:txBody>
      </p:sp>
      <p:sp>
        <p:nvSpPr>
          <p:cNvPr id="8264" name="Rectangle 133"/>
          <p:cNvSpPr>
            <a:spLocks noChangeArrowheads="1"/>
          </p:cNvSpPr>
          <p:nvPr/>
        </p:nvSpPr>
        <p:spPr bwMode="auto">
          <a:xfrm>
            <a:off x="3408363" y="4324350"/>
            <a:ext cx="49212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400" b="1">
                <a:solidFill>
                  <a:srgbClr val="000000"/>
                </a:solidFill>
              </a:rPr>
              <a:t> </a:t>
            </a:r>
            <a:endParaRPr lang="en-US" altLang="en-US"/>
          </a:p>
        </p:txBody>
      </p:sp>
      <p:sp>
        <p:nvSpPr>
          <p:cNvPr id="8265" name="Rectangle 134"/>
          <p:cNvSpPr>
            <a:spLocks noChangeArrowheads="1"/>
          </p:cNvSpPr>
          <p:nvPr/>
        </p:nvSpPr>
        <p:spPr bwMode="auto">
          <a:xfrm>
            <a:off x="549275" y="3794125"/>
            <a:ext cx="2794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000000"/>
                </a:solidFill>
              </a:rPr>
              <a:t>Va</a:t>
            </a:r>
            <a:endParaRPr lang="en-US" altLang="en-US"/>
          </a:p>
        </p:txBody>
      </p:sp>
      <p:sp>
        <p:nvSpPr>
          <p:cNvPr id="8266" name="Rectangle 135"/>
          <p:cNvSpPr>
            <a:spLocks noChangeArrowheads="1"/>
          </p:cNvSpPr>
          <p:nvPr/>
        </p:nvSpPr>
        <p:spPr bwMode="auto">
          <a:xfrm>
            <a:off x="827088" y="3898900"/>
            <a:ext cx="42862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200">
                <a:solidFill>
                  <a:srgbClr val="000000"/>
                </a:solidFill>
              </a:rPr>
              <a:t> </a:t>
            </a:r>
            <a:endParaRPr lang="en-US" altLang="en-US"/>
          </a:p>
        </p:txBody>
      </p:sp>
      <p:sp>
        <p:nvSpPr>
          <p:cNvPr id="8267" name="Rectangle 136"/>
          <p:cNvSpPr>
            <a:spLocks noChangeArrowheads="1"/>
          </p:cNvSpPr>
          <p:nvPr/>
        </p:nvSpPr>
        <p:spPr bwMode="auto">
          <a:xfrm>
            <a:off x="3216275" y="3794125"/>
            <a:ext cx="2794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000000"/>
                </a:solidFill>
              </a:rPr>
              <a:t>Vb</a:t>
            </a:r>
            <a:endParaRPr lang="en-US" altLang="en-US"/>
          </a:p>
        </p:txBody>
      </p:sp>
      <p:sp>
        <p:nvSpPr>
          <p:cNvPr id="8268" name="Rectangle 137"/>
          <p:cNvSpPr>
            <a:spLocks noChangeArrowheads="1"/>
          </p:cNvSpPr>
          <p:nvPr/>
        </p:nvSpPr>
        <p:spPr bwMode="auto">
          <a:xfrm>
            <a:off x="3494088" y="3898900"/>
            <a:ext cx="42862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200">
                <a:solidFill>
                  <a:srgbClr val="000000"/>
                </a:solidFill>
              </a:rPr>
              <a:t> </a:t>
            </a:r>
            <a:endParaRPr lang="en-US" altLang="en-US"/>
          </a:p>
        </p:txBody>
      </p:sp>
      <p:sp>
        <p:nvSpPr>
          <p:cNvPr id="8269" name="Line 138"/>
          <p:cNvSpPr>
            <a:spLocks noChangeShapeType="1"/>
          </p:cNvSpPr>
          <p:nvPr/>
        </p:nvSpPr>
        <p:spPr bwMode="auto">
          <a:xfrm>
            <a:off x="3032125" y="3279775"/>
            <a:ext cx="1588" cy="641350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270" name="Line 139"/>
          <p:cNvSpPr>
            <a:spLocks noChangeShapeType="1"/>
          </p:cNvSpPr>
          <p:nvPr/>
        </p:nvSpPr>
        <p:spPr bwMode="auto">
          <a:xfrm>
            <a:off x="3022600" y="4822825"/>
            <a:ext cx="1588" cy="641350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271" name="Line 140"/>
          <p:cNvSpPr>
            <a:spLocks noChangeShapeType="1"/>
          </p:cNvSpPr>
          <p:nvPr/>
        </p:nvSpPr>
        <p:spPr bwMode="auto">
          <a:xfrm>
            <a:off x="909638" y="4814888"/>
            <a:ext cx="1587" cy="641350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272" name="Rectangle 141"/>
          <p:cNvSpPr>
            <a:spLocks noChangeArrowheads="1"/>
          </p:cNvSpPr>
          <p:nvPr/>
        </p:nvSpPr>
        <p:spPr bwMode="auto">
          <a:xfrm>
            <a:off x="1011238" y="1031875"/>
            <a:ext cx="23368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b="1">
                <a:solidFill>
                  <a:srgbClr val="000000"/>
                </a:solidFill>
              </a:rPr>
              <a:t>H BRIDGE INVERTER</a:t>
            </a:r>
            <a:endParaRPr lang="en-US" altLang="en-US"/>
          </a:p>
        </p:txBody>
      </p:sp>
      <p:sp>
        <p:nvSpPr>
          <p:cNvPr id="8273" name="Rectangle 142"/>
          <p:cNvSpPr>
            <a:spLocks noChangeArrowheads="1"/>
          </p:cNvSpPr>
          <p:nvPr/>
        </p:nvSpPr>
        <p:spPr bwMode="auto">
          <a:xfrm>
            <a:off x="3346450" y="1031875"/>
            <a:ext cx="635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b="1">
                <a:solidFill>
                  <a:srgbClr val="000000"/>
                </a:solidFill>
              </a:rPr>
              <a:t> </a:t>
            </a:r>
            <a:endParaRPr lang="en-US" altLang="en-US"/>
          </a:p>
        </p:txBody>
      </p:sp>
      <p:graphicFrame>
        <p:nvGraphicFramePr>
          <p:cNvPr id="8274" name="Object 143"/>
          <p:cNvGraphicFramePr>
            <a:graphicFrameLocks noChangeAspect="1"/>
          </p:cNvGraphicFramePr>
          <p:nvPr/>
        </p:nvGraphicFramePr>
        <p:xfrm>
          <a:off x="2459038" y="5964238"/>
          <a:ext cx="2373312" cy="384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5" name="Equation" r:id="rId3" imgW="1409700" imgH="228600" progId="Equation.3">
                  <p:embed/>
                </p:oleObj>
              </mc:Choice>
              <mc:Fallback>
                <p:oleObj name="Equation" r:id="rId3" imgW="14097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59038" y="5964238"/>
                        <a:ext cx="2373312" cy="384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275" name="Line 144"/>
          <p:cNvSpPr>
            <a:spLocks noChangeShapeType="1"/>
          </p:cNvSpPr>
          <p:nvPr/>
        </p:nvSpPr>
        <p:spPr bwMode="auto">
          <a:xfrm flipH="1" flipV="1">
            <a:off x="2228850" y="4311650"/>
            <a:ext cx="384175" cy="1614488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988" name="Line 148"/>
          <p:cNvSpPr>
            <a:spLocks noChangeShapeType="1"/>
          </p:cNvSpPr>
          <p:nvPr/>
        </p:nvSpPr>
        <p:spPr bwMode="auto">
          <a:xfrm>
            <a:off x="3765550" y="2354263"/>
            <a:ext cx="425450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989" name="Line 149"/>
          <p:cNvSpPr>
            <a:spLocks noChangeShapeType="1"/>
          </p:cNvSpPr>
          <p:nvPr/>
        </p:nvSpPr>
        <p:spPr bwMode="auto">
          <a:xfrm>
            <a:off x="3881438" y="3467100"/>
            <a:ext cx="309562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990" name="Line 150"/>
          <p:cNvSpPr>
            <a:spLocks noChangeShapeType="1"/>
          </p:cNvSpPr>
          <p:nvPr/>
        </p:nvSpPr>
        <p:spPr bwMode="auto">
          <a:xfrm>
            <a:off x="3881438" y="4005263"/>
            <a:ext cx="309562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993" name="Line 153"/>
          <p:cNvSpPr>
            <a:spLocks noChangeShapeType="1"/>
          </p:cNvSpPr>
          <p:nvPr/>
        </p:nvSpPr>
        <p:spPr bwMode="auto">
          <a:xfrm>
            <a:off x="923925" y="4543425"/>
            <a:ext cx="0" cy="306388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994" name="Line 154"/>
          <p:cNvSpPr>
            <a:spLocks noChangeShapeType="1"/>
          </p:cNvSpPr>
          <p:nvPr/>
        </p:nvSpPr>
        <p:spPr bwMode="auto">
          <a:xfrm>
            <a:off x="3035300" y="4543425"/>
            <a:ext cx="0" cy="306388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995" name="Text Box 155"/>
          <p:cNvSpPr txBox="1">
            <a:spLocks noChangeArrowheads="1"/>
          </p:cNvSpPr>
          <p:nvPr/>
        </p:nvSpPr>
        <p:spPr bwMode="auto">
          <a:xfrm>
            <a:off x="1752600" y="3352800"/>
            <a:ext cx="762000" cy="336550"/>
          </a:xfrm>
          <a:prstGeom prst="rect">
            <a:avLst/>
          </a:prstGeom>
          <a:solidFill>
            <a:srgbClr val="FF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1600" b="1">
                <a:solidFill>
                  <a:srgbClr val="FF0000"/>
                </a:solidFill>
              </a:rPr>
              <a:t>+ 0 −</a:t>
            </a:r>
          </a:p>
        </p:txBody>
      </p:sp>
      <p:sp>
        <p:nvSpPr>
          <p:cNvPr id="35996" name="Oval 156"/>
          <p:cNvSpPr>
            <a:spLocks noChangeArrowheads="1"/>
          </p:cNvSpPr>
          <p:nvPr/>
        </p:nvSpPr>
        <p:spPr bwMode="auto">
          <a:xfrm>
            <a:off x="3457575" y="2814638"/>
            <a:ext cx="461963" cy="346075"/>
          </a:xfrm>
          <a:prstGeom prst="ellipse">
            <a:avLst/>
          </a:prstGeom>
          <a:noFill/>
          <a:ln w="25400">
            <a:solidFill>
              <a:srgbClr val="FF0000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5997" name="Oval 157"/>
          <p:cNvSpPr>
            <a:spLocks noChangeArrowheads="1"/>
          </p:cNvSpPr>
          <p:nvPr/>
        </p:nvSpPr>
        <p:spPr bwMode="auto">
          <a:xfrm>
            <a:off x="3457575" y="4349750"/>
            <a:ext cx="461963" cy="346075"/>
          </a:xfrm>
          <a:prstGeom prst="ellipse">
            <a:avLst/>
          </a:prstGeom>
          <a:noFill/>
          <a:ln w="25400">
            <a:solidFill>
              <a:srgbClr val="FF0000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5998" name="Oval 158"/>
          <p:cNvSpPr>
            <a:spLocks noChangeArrowheads="1"/>
          </p:cNvSpPr>
          <p:nvPr/>
        </p:nvSpPr>
        <p:spPr bwMode="auto">
          <a:xfrm>
            <a:off x="1344613" y="2814638"/>
            <a:ext cx="461962" cy="346075"/>
          </a:xfrm>
          <a:prstGeom prst="ellipse">
            <a:avLst/>
          </a:prstGeom>
          <a:noFill/>
          <a:ln w="25400">
            <a:solidFill>
              <a:srgbClr val="FF0000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5999" name="Oval 159"/>
          <p:cNvSpPr>
            <a:spLocks noChangeArrowheads="1"/>
          </p:cNvSpPr>
          <p:nvPr/>
        </p:nvSpPr>
        <p:spPr bwMode="auto">
          <a:xfrm>
            <a:off x="1346200" y="4349750"/>
            <a:ext cx="461963" cy="346075"/>
          </a:xfrm>
          <a:prstGeom prst="ellipse">
            <a:avLst/>
          </a:prstGeom>
          <a:noFill/>
          <a:ln w="25400">
            <a:solidFill>
              <a:srgbClr val="FF0000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6000" name="Line 160"/>
          <p:cNvSpPr>
            <a:spLocks noChangeShapeType="1"/>
          </p:cNvSpPr>
          <p:nvPr/>
        </p:nvSpPr>
        <p:spPr bwMode="auto">
          <a:xfrm>
            <a:off x="3048000" y="3048000"/>
            <a:ext cx="242888" cy="149225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7808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995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8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0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9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9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9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9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9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85" grpId="0" animBg="1"/>
      <p:bldP spid="35988" grpId="0" animBg="1"/>
      <p:bldP spid="35989" grpId="0" animBg="1"/>
      <p:bldP spid="35990" grpId="0" animBg="1"/>
      <p:bldP spid="35993" grpId="0" animBg="1"/>
      <p:bldP spid="35994" grpId="0" animBg="1"/>
      <p:bldP spid="35995" grpId="0" autoUpdateAnimBg="0"/>
      <p:bldP spid="35996" grpId="0" animBg="1"/>
      <p:bldP spid="35997" grpId="0" animBg="1"/>
      <p:bldP spid="35998" grpId="0" animBg="1"/>
      <p:bldP spid="35999" grpId="0" animBg="1"/>
      <p:bldP spid="3600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2C624B3-F881-4A38-B5CC-01CE2AC90C35}" type="slidenum">
              <a:rPr lang="en-US" altLang="en-US"/>
              <a:pPr/>
              <a:t>11</a:t>
            </a:fld>
            <a:endParaRPr lang="en-US" altLang="en-US"/>
          </a:p>
        </p:txBody>
      </p:sp>
      <p:sp>
        <p:nvSpPr>
          <p:cNvPr id="9219" name="Text Box 2"/>
          <p:cNvSpPr txBox="1">
            <a:spLocks noChangeArrowheads="1"/>
          </p:cNvSpPr>
          <p:nvPr/>
        </p:nvSpPr>
        <p:spPr bwMode="auto">
          <a:xfrm>
            <a:off x="2438400" y="228600"/>
            <a:ext cx="48768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800" b="1" u="sng"/>
              <a:t>H-Bridge Inverter</a:t>
            </a:r>
          </a:p>
        </p:txBody>
      </p:sp>
      <p:sp>
        <p:nvSpPr>
          <p:cNvPr id="9220" name="Rectangle 3"/>
          <p:cNvSpPr>
            <a:spLocks noChangeArrowheads="1"/>
          </p:cNvSpPr>
          <p:nvPr/>
        </p:nvSpPr>
        <p:spPr bwMode="auto">
          <a:xfrm>
            <a:off x="228600" y="914400"/>
            <a:ext cx="87630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FontTx/>
              <a:buChar char="•"/>
            </a:pPr>
            <a:r>
              <a:rPr lang="en-US" altLang="en-US" sz="2000"/>
              <a:t> Square wave modulation:</a:t>
            </a:r>
          </a:p>
          <a:p>
            <a:pPr eaLnBrk="1" hangingPunct="1">
              <a:buFontTx/>
              <a:buChar char="•"/>
            </a:pPr>
            <a:endParaRPr lang="en-US" altLang="en-US" sz="2000"/>
          </a:p>
        </p:txBody>
      </p:sp>
      <p:pic>
        <p:nvPicPr>
          <p:cNvPr id="9221" name="Picture 4" descr="animsqwave2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122488"/>
            <a:ext cx="4224338" cy="316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2" name="Picture 5" descr="anim_inv_circ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6113" y="2122488"/>
            <a:ext cx="4454525" cy="316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81421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Circuit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ctr"/>
            <a:fld id="{04D96F5B-854F-438F-9A1E-A7BDCD1E2656}" type="datetime1">
              <a:rPr lang="en-US" smtClean="0"/>
              <a:pPr algn="ctr"/>
              <a:t>5/2/2016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B6F15528-21DE-4FAA-801E-634DDDAF4B2B}" type="slidenum">
              <a:rPr lang="en-US" smtClean="0"/>
              <a:pPr algn="ctr"/>
              <a:t>12</a:t>
            </a:fld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Component: H-bridge Circuit </a:t>
            </a:r>
            <a:endParaRPr lang="en-US" dirty="0"/>
          </a:p>
        </p:txBody>
      </p:sp>
      <p:pic>
        <p:nvPicPr>
          <p:cNvPr id="4102" name="Picture 6" descr="http://www.geekonfire.com/wiki/images/1/11/L298N_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00200" y="1799694"/>
            <a:ext cx="5181600" cy="452490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049996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1219200"/>
            <a:ext cx="6705600" cy="5029200"/>
          </a:xfrm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ctr"/>
            <a:fld id="{04D96F5B-854F-438F-9A1E-A7BDCD1E2656}" type="datetime1">
              <a:rPr lang="en-US" smtClean="0"/>
              <a:pPr algn="ctr"/>
              <a:t>5/2/2016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B6F15528-21DE-4FAA-801E-634DDDAF4B2B}" type="slidenum">
              <a:rPr lang="en-US" smtClean="0"/>
              <a:pPr algn="ctr"/>
              <a:t>13</a:t>
            </a:fld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Connection</a:t>
            </a:r>
            <a:endParaRPr lang="zh-CN" alt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6362700" y="4038600"/>
            <a:ext cx="144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>
                <a:solidFill>
                  <a:srgbClr val="FF0000"/>
                </a:solidFill>
              </a:rPr>
              <a:t>Power input</a:t>
            </a:r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400300" y="4882590"/>
            <a:ext cx="144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>
                <a:solidFill>
                  <a:srgbClr val="FF0000"/>
                </a:solidFill>
              </a:rPr>
              <a:t>PWM</a:t>
            </a:r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724400" y="5042972"/>
            <a:ext cx="144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>
                <a:solidFill>
                  <a:srgbClr val="FF0000"/>
                </a:solidFill>
              </a:rPr>
              <a:t>output</a:t>
            </a:r>
            <a:endParaRPr lang="zh-CN" alt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6030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Drive your car</a:t>
            </a:r>
          </a:p>
          <a:p>
            <a:r>
              <a:rPr lang="en-US" dirty="0" smtClean="0"/>
              <a:t>Forward, backward, turn around.</a:t>
            </a:r>
          </a:p>
          <a:p>
            <a:r>
              <a:rPr lang="en-US" dirty="0" smtClean="0"/>
              <a:t>Change the moving speed</a:t>
            </a:r>
          </a:p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ctr"/>
            <a:fld id="{04D96F5B-854F-438F-9A1E-A7BDCD1E2656}" type="datetime1">
              <a:rPr lang="en-US" smtClean="0"/>
              <a:pPr algn="ctr"/>
              <a:t>5/2/2016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B6F15528-21DE-4FAA-801E-634DDDAF4B2B}" type="slidenum">
              <a:rPr lang="en-US" smtClean="0"/>
              <a:pPr algn="ctr"/>
              <a:t>14</a:t>
            </a:fld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rial" charset="0"/>
              </a:rPr>
              <a:t>Tasks</a:t>
            </a:r>
            <a:endParaRPr lang="en-US" dirty="0"/>
          </a:p>
        </p:txBody>
      </p:sp>
      <p:sp>
        <p:nvSpPr>
          <p:cNvPr id="11266" name="AutoShape 2" descr="https://www6.in.tum.de/pub/Main/Huangk/huangk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268" name="AutoShape 4" descr="https://www6.in.tum.de/pub/Main/Huangk/huangk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8095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ctr"/>
            <a:fld id="{04D96F5B-854F-438F-9A1E-A7BDCD1E2656}" type="datetime1">
              <a:rPr lang="en-US" smtClean="0">
                <a:solidFill>
                  <a:srgbClr val="4BACC6">
                    <a:lumMod val="50000"/>
                  </a:srgbClr>
                </a:solidFill>
              </a:rPr>
              <a:pPr algn="ctr"/>
              <a:t>5/2/2016</a:t>
            </a:fld>
            <a:endParaRPr lang="en-US" dirty="0">
              <a:solidFill>
                <a:srgbClr val="4BACC6">
                  <a:lumMod val="50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B6F15528-21DE-4FAA-801E-634DDDAF4B2B}" type="slidenum">
              <a:rPr lang="en-US" smtClean="0">
                <a:solidFill>
                  <a:srgbClr val="4BACC6">
                    <a:lumMod val="50000"/>
                  </a:srgbClr>
                </a:solidFill>
              </a:rPr>
              <a:pPr algn="ctr"/>
              <a:t>15</a:t>
            </a:fld>
            <a:endParaRPr lang="en-US" dirty="0">
              <a:solidFill>
                <a:srgbClr val="4BACC6">
                  <a:lumMod val="50000"/>
                </a:srgbClr>
              </a:solidFill>
            </a:endParaRP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</a:t>
            </a:r>
            <a:endParaRPr lang="de-DE" dirty="0"/>
          </a:p>
        </p:txBody>
      </p:sp>
      <p:pic>
        <p:nvPicPr>
          <p:cNvPr id="1026" name="Picture 2" descr="C:\Users\Hardik Shah\AppData\Local\Microsoft\Windows\Temporary Internet Files\Content.IE5\G172DEFP\MC900434403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2474912"/>
            <a:ext cx="1900238" cy="2662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1349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NJes9ttBlkCuI_Kjkw8l9A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NJes9ttBlkCuI_Kjkw8l9A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NJes9ttBlkCuI_Kjkw8l9A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1519</TotalTime>
  <Words>838</Words>
  <Application>Microsoft Office PowerPoint</Application>
  <PresentationFormat>全屏显示(4:3)</PresentationFormat>
  <Paragraphs>352</Paragraphs>
  <Slides>15</Slides>
  <Notes>1</Notes>
  <HiddenSlides>0</HiddenSlides>
  <MMClips>0</MMClips>
  <ScaleCrop>false</ScaleCrop>
  <HeadingPairs>
    <vt:vector size="8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23" baseType="lpstr">
      <vt:lpstr>宋体</vt:lpstr>
      <vt:lpstr>Arial</vt:lpstr>
      <vt:lpstr>Calibri</vt:lpstr>
      <vt:lpstr>Courier New</vt:lpstr>
      <vt:lpstr>Times New Roman</vt:lpstr>
      <vt:lpstr>Wingdings</vt:lpstr>
      <vt:lpstr>Office Theme</vt:lpstr>
      <vt:lpstr>Equation</vt:lpstr>
      <vt:lpstr>Introduction to H-Bridge</vt:lpstr>
      <vt:lpstr>How does a motor turn?</vt:lpstr>
      <vt:lpstr>How much current does a motor need?</vt:lpstr>
      <vt:lpstr>H-Bridge</vt:lpstr>
      <vt:lpstr>H-Bridge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Component: H-bridge Circuit </vt:lpstr>
      <vt:lpstr>Connection</vt:lpstr>
      <vt:lpstr>Tasks</vt:lpstr>
      <vt:lpstr>Questions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huangk</dc:creator>
  <cp:lastModifiedBy>Laowang</cp:lastModifiedBy>
  <cp:revision>578</cp:revision>
  <dcterms:created xsi:type="dcterms:W3CDTF">2006-08-16T00:00:00Z</dcterms:created>
  <dcterms:modified xsi:type="dcterms:W3CDTF">2016-05-02T07:54:22Z</dcterms:modified>
</cp:coreProperties>
</file>